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2" r:id="rId4"/>
    <p:sldId id="263" r:id="rId5"/>
    <p:sldId id="264" r:id="rId6"/>
    <p:sldId id="267" r:id="rId7"/>
    <p:sldId id="265" r:id="rId8"/>
    <p:sldId id="266" r:id="rId9"/>
    <p:sldId id="268" r:id="rId10"/>
    <p:sldId id="261" r:id="rId11"/>
    <p:sldId id="269" r:id="rId12"/>
    <p:sldId id="257" r:id="rId13"/>
    <p:sldId id="258" r:id="rId14"/>
    <p:sldId id="270"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29/11/2013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4.bp.blogspot.com/-Qsnb9MCRv5k/UC0YSKL68FI/AAAAAAAACT4/C_GXcgQy5-0/s1600/9-3_golden-candlestick.jp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m.co/url?q=http://www.kabbalahuniversal.com/portal/2012/07/10/la-menorah-el-candelabro-de-los-siete-brazos/&amp;sa=U&amp;ei=6AKZUtmrOMXKkAf094DIDg&amp;ved=0CDAQ9QEwBA&amp;usg=AFQjCNGS8UQgUnYoIVKQ98OjoOLXKPJuBw"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hyperlink" Target="https://www.google.com.co/url?q=http://segos.blogspot.com/2012/07/101-ideas-para-el-culto-familiar.html&amp;sa=U&amp;ei=PjyZUsBtzc-RB63rgaAN&amp;ved=0CDYQ9QEwBw&amp;usg=AFQjCNEXdJnRbIjy1UW6rA0OtCCqfxzUjQ" TargetMode="External"/><Relationship Id="rId1" Type="http://schemas.openxmlformats.org/officeDocument/2006/relationships/slideLayout" Target="../slideLayouts/slideLayout2.xml"/><Relationship Id="rId6" Type="http://schemas.openxmlformats.org/officeDocument/2006/relationships/hyperlink" Target="https://www.google.com.co/url?q=http://citaconlavida.com.ar/noticias/176/Gran-bautismo-biblico&amp;sa=U&amp;ei=rT2ZUrm9B8W6kQecyIBI&amp;ved=0CC4Q9QEwAzhk&amp;usg=AFQjCNFbQghB3P_5DzJ2nMFBWQsYkieyag" TargetMode="External"/><Relationship Id="rId5" Type="http://schemas.openxmlformats.org/officeDocument/2006/relationships/image" Target="../media/image5.jpeg"/><Relationship Id="rId4" Type="http://schemas.openxmlformats.org/officeDocument/2006/relationships/hyperlink" Target="https://www.google.com.co/url?q=http://www.juanjosemora.com.ve/wiki/apifoto.php%3Fid%3D51545115&amp;sa=U&amp;ei=DD2ZUrm8DIeikQeaj4D4Dw&amp;ved=0CD4Q9QEwCw&amp;usg=AFQjCNFu4KTReEauW08h4mRZUcgqwDVizQ"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alpha val="77000"/>
          </a:schemeClr>
        </a:soli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692696"/>
            <a:ext cx="7772400" cy="1470025"/>
          </a:xfrm>
        </p:spPr>
        <p:txBody>
          <a:bodyPr>
            <a:normAutofit/>
          </a:bodyPr>
          <a:lstStyle/>
          <a:p>
            <a:r>
              <a:rPr lang="es-CO" b="1" dirty="0" smtClean="0">
                <a:solidFill>
                  <a:schemeClr val="bg1"/>
                </a:solidFill>
                <a:effectLst>
                  <a:outerShdw blurRad="38100" dist="38100" dir="2700000" algn="tl">
                    <a:srgbClr val="000000">
                      <a:alpha val="43137"/>
                    </a:srgbClr>
                  </a:outerShdw>
                </a:effectLst>
                <a:latin typeface="Algerian" pitchFamily="82" charset="0"/>
              </a:rPr>
              <a:t>MANTENED </a:t>
            </a:r>
            <a:br>
              <a:rPr lang="es-CO" b="1" dirty="0" smtClean="0">
                <a:solidFill>
                  <a:schemeClr val="bg1"/>
                </a:solidFill>
                <a:effectLst>
                  <a:outerShdw blurRad="38100" dist="38100" dir="2700000" algn="tl">
                    <a:srgbClr val="000000">
                      <a:alpha val="43137"/>
                    </a:srgbClr>
                  </a:outerShdw>
                </a:effectLst>
                <a:latin typeface="Algerian" pitchFamily="82" charset="0"/>
              </a:rPr>
            </a:br>
            <a:r>
              <a:rPr lang="es-CO" b="1" dirty="0">
                <a:solidFill>
                  <a:schemeClr val="bg1"/>
                </a:solidFill>
                <a:effectLst>
                  <a:outerShdw blurRad="38100" dist="38100" dir="2700000" algn="tl">
                    <a:srgbClr val="000000">
                      <a:alpha val="43137"/>
                    </a:srgbClr>
                  </a:outerShdw>
                </a:effectLst>
                <a:latin typeface="Algerian" pitchFamily="82" charset="0"/>
              </a:rPr>
              <a:t> </a:t>
            </a:r>
            <a:r>
              <a:rPr lang="es-CO" b="1" dirty="0" smtClean="0">
                <a:solidFill>
                  <a:schemeClr val="bg1"/>
                </a:solidFill>
                <a:effectLst>
                  <a:outerShdw blurRad="38100" dist="38100" dir="2700000" algn="tl">
                    <a:srgbClr val="000000">
                      <a:alpha val="43137"/>
                    </a:srgbClr>
                  </a:outerShdw>
                </a:effectLst>
                <a:latin typeface="Algerian" pitchFamily="82" charset="0"/>
              </a:rPr>
              <a:t>    LA LUZ ENCENDIDA</a:t>
            </a:r>
            <a:endParaRPr lang="es-CO" b="1" dirty="0">
              <a:solidFill>
                <a:schemeClr val="bg1"/>
              </a:solidFill>
              <a:effectLst>
                <a:outerShdw blurRad="38100" dist="38100" dir="2700000" algn="tl">
                  <a:srgbClr val="000000">
                    <a:alpha val="43137"/>
                  </a:srgbClr>
                </a:outerShdw>
              </a:effectLst>
              <a:latin typeface="Algerian" pitchFamily="82" charset="0"/>
            </a:endParaRPr>
          </a:p>
        </p:txBody>
      </p:sp>
      <p:pic>
        <p:nvPicPr>
          <p:cNvPr id="1026" name="Picture 2" descr="http://poder1844.files.wordpress.com/2012/07/lampara-encendida.jpg?w=300&amp;h=1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5756" y="3354328"/>
            <a:ext cx="4896544" cy="2808312"/>
          </a:xfrm>
          <a:prstGeom prst="rect">
            <a:avLst/>
          </a:prstGeom>
          <a:noFill/>
          <a:extLst>
            <a:ext uri="{909E8E84-426E-40DD-AFC4-6F175D3DCCD1}">
              <a14:hiddenFill xmlns:a14="http://schemas.microsoft.com/office/drawing/2010/main">
                <a:solidFill>
                  <a:srgbClr val="FFFFFF"/>
                </a:solidFill>
              </a14:hiddenFill>
            </a:ext>
          </a:extLst>
        </p:spPr>
      </p:pic>
      <p:sp>
        <p:nvSpPr>
          <p:cNvPr id="4" name="3 Menos"/>
          <p:cNvSpPr/>
          <p:nvPr/>
        </p:nvSpPr>
        <p:spPr>
          <a:xfrm>
            <a:off x="0" y="1916832"/>
            <a:ext cx="9396536" cy="673224"/>
          </a:xfrm>
          <a:prstGeom prst="mathMinus">
            <a:avLst>
              <a:gd name="adj1" fmla="val 1446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bg1"/>
              </a:solidFill>
            </a:endParaRPr>
          </a:p>
        </p:txBody>
      </p:sp>
      <p:sp>
        <p:nvSpPr>
          <p:cNvPr id="5" name="4 Menos"/>
          <p:cNvSpPr/>
          <p:nvPr/>
        </p:nvSpPr>
        <p:spPr>
          <a:xfrm>
            <a:off x="971600" y="2590056"/>
            <a:ext cx="7488832" cy="190872"/>
          </a:xfrm>
          <a:prstGeom prst="mathMinus">
            <a:avLst>
              <a:gd name="adj1" fmla="val 10000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8833363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3124944"/>
          </a:xfrm>
          <a:gradFill>
            <a:gsLst>
              <a:gs pos="0">
                <a:srgbClr val="FFEFD1"/>
              </a:gs>
              <a:gs pos="64999">
                <a:srgbClr val="F0EBD5"/>
              </a:gs>
              <a:gs pos="100000">
                <a:srgbClr val="D1C39F"/>
              </a:gs>
            </a:gsLst>
            <a:lin ang="5400000" scaled="0"/>
          </a:gradFill>
        </p:spPr>
        <p:txBody>
          <a:bodyPr/>
          <a:lstStyle/>
          <a:p>
            <a:pPr marL="0" indent="0" algn="ctr">
              <a:buNone/>
            </a:pPr>
            <a:r>
              <a:rPr lang="es-CO" dirty="0" smtClean="0"/>
              <a:t>El Señor le dice a Moisés: </a:t>
            </a:r>
            <a:r>
              <a:rPr lang="es-CO" b="1" dirty="0" smtClean="0"/>
              <a:t>“</a:t>
            </a:r>
            <a:r>
              <a:rPr lang="es-CO" b="1" dirty="0" smtClean="0">
                <a:latin typeface="Agency FB" pitchFamily="34" charset="0"/>
              </a:rPr>
              <a:t>Ordénales </a:t>
            </a:r>
            <a:r>
              <a:rPr lang="es-CO" b="1" dirty="0">
                <a:latin typeface="Agency FB" pitchFamily="34" charset="0"/>
              </a:rPr>
              <a:t>a los israelitas que te traigan aceite puro de oliva, para que las lámparas estén siempre encendidas. Aarón y sus hijos deberán mantenerlas encendidas toda la noche en presencia del SEÑOR, en la Tienda de reunión, fuera de la cortina que está ante el arca del pacto…</a:t>
            </a:r>
            <a:r>
              <a:rPr lang="es-CO" b="1" dirty="0"/>
              <a:t>”</a:t>
            </a:r>
            <a:r>
              <a:rPr lang="es-CO" dirty="0"/>
              <a:t> (Éxodo </a:t>
            </a:r>
            <a:r>
              <a:rPr lang="es-CO" dirty="0" smtClean="0"/>
              <a:t>27:20-21)</a:t>
            </a:r>
            <a:endParaRPr lang="es-CO" dirty="0"/>
          </a:p>
        </p:txBody>
      </p:sp>
      <p:pic>
        <p:nvPicPr>
          <p:cNvPr id="1026" name="Picture 2" descr="http://4.bp.blogspot.com/-Qsnb9MCRv5k/UC0YSKL68FI/AAAAAAAACT4/C_GXcgQy5-0/s320/9-3_golden-candlestick.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789040"/>
            <a:ext cx="2448272" cy="2831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30182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¿Qué representan, el aceite y las lámparas?</a:t>
            </a:r>
            <a:endParaRPr lang="es-CO" b="1" dirty="0"/>
          </a:p>
        </p:txBody>
      </p:sp>
      <p:sp>
        <p:nvSpPr>
          <p:cNvPr id="3" name="2 Marcador de contenido"/>
          <p:cNvSpPr>
            <a:spLocks noGrp="1"/>
          </p:cNvSpPr>
          <p:nvPr>
            <p:ph idx="1"/>
          </p:nvPr>
        </p:nvSpPr>
        <p:spPr>
          <a:xfrm>
            <a:off x="457200" y="1600200"/>
            <a:ext cx="8229600" cy="4925144"/>
          </a:xfrm>
        </p:spPr>
        <p:txBody>
          <a:bodyPr>
            <a:normAutofit fontScale="92500" lnSpcReduction="20000"/>
          </a:bodyPr>
          <a:lstStyle/>
          <a:p>
            <a:pPr marL="0" indent="0" algn="ctr">
              <a:buNone/>
            </a:pPr>
            <a:r>
              <a:rPr lang="es-CO" dirty="0" smtClean="0"/>
              <a:t>Como ustedes bien lo saben, según lo dice </a:t>
            </a:r>
            <a:r>
              <a:rPr lang="es-CO" u="sng" dirty="0" smtClean="0"/>
              <a:t>Testimonios Para los Ministros</a:t>
            </a:r>
            <a:r>
              <a:rPr lang="es-CO" dirty="0" smtClean="0"/>
              <a:t>, cap. </a:t>
            </a:r>
            <a:r>
              <a:rPr lang="es-CO" u="sng" dirty="0" smtClean="0"/>
              <a:t>El Señor Viene Pronto</a:t>
            </a:r>
            <a:r>
              <a:rPr lang="es-CO" dirty="0" smtClean="0"/>
              <a:t>:  el aceite de oliva, representa al </a:t>
            </a:r>
            <a:r>
              <a:rPr lang="es-CO" dirty="0" smtClean="0">
                <a:latin typeface="Agency FB" pitchFamily="34" charset="0"/>
              </a:rPr>
              <a:t>Espíritu Santo</a:t>
            </a:r>
            <a:r>
              <a:rPr lang="es-CO" dirty="0" smtClean="0"/>
              <a:t>. </a:t>
            </a:r>
          </a:p>
          <a:p>
            <a:pPr marL="0" indent="0" algn="ctr">
              <a:buNone/>
            </a:pPr>
            <a:r>
              <a:rPr lang="es-CO" dirty="0" smtClean="0"/>
              <a:t>Las lampareras representan la Palabra de Dios: «</a:t>
            </a:r>
            <a:r>
              <a:rPr lang="es-CO" dirty="0">
                <a:latin typeface="Agency FB" pitchFamily="34" charset="0"/>
              </a:rPr>
              <a:t>Lámpara es a mis pies tu palabra, Y lumbrera a mi </a:t>
            </a:r>
            <a:r>
              <a:rPr lang="es-CO" dirty="0" smtClean="0">
                <a:latin typeface="Agency FB" pitchFamily="34" charset="0"/>
              </a:rPr>
              <a:t>camino</a:t>
            </a:r>
            <a:r>
              <a:rPr lang="es-CO" dirty="0" smtClean="0"/>
              <a:t>» </a:t>
            </a:r>
            <a:r>
              <a:rPr lang="es-CO" dirty="0" smtClean="0">
                <a:solidFill>
                  <a:srgbClr val="FF0000"/>
                </a:solidFill>
              </a:rPr>
              <a:t>(Sal.119:105). </a:t>
            </a:r>
          </a:p>
          <a:p>
            <a:pPr marL="0" indent="0" algn="ctr">
              <a:buNone/>
            </a:pPr>
            <a:r>
              <a:rPr lang="es-CO" dirty="0" smtClean="0"/>
              <a:t>«Así </a:t>
            </a:r>
            <a:r>
              <a:rPr lang="es-CO" dirty="0"/>
              <a:t>también de los seres santos que están en la presencia de Dios, su Espíritu es impartido a los instrumentos humanos que están consagrados a su </a:t>
            </a:r>
            <a:r>
              <a:rPr lang="es-CO" dirty="0" smtClean="0"/>
              <a:t>servicio. Los </a:t>
            </a:r>
            <a:r>
              <a:rPr lang="es-CO" dirty="0"/>
              <a:t>ministros de Dios han de estar permanentemente surtidos de este </a:t>
            </a:r>
            <a:r>
              <a:rPr lang="es-CO" b="1" dirty="0"/>
              <a:t>aceite</a:t>
            </a:r>
            <a:r>
              <a:rPr lang="es-CO" dirty="0"/>
              <a:t>, para que, a su vez, puedan impartirlo a la </a:t>
            </a:r>
            <a:r>
              <a:rPr lang="es-CO" dirty="0" smtClean="0"/>
              <a:t>iglesia».  </a:t>
            </a:r>
            <a:endParaRPr lang="es-CO" dirty="0"/>
          </a:p>
        </p:txBody>
      </p:sp>
    </p:spTree>
    <p:extLst>
      <p:ext uri="{BB962C8B-B14F-4D97-AF65-F5344CB8AC3E}">
        <p14:creationId xmlns:p14="http://schemas.microsoft.com/office/powerpoint/2010/main" val="26271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476672"/>
            <a:ext cx="8856984" cy="1143000"/>
          </a:xfrm>
        </p:spPr>
        <p:txBody>
          <a:bodyPr>
            <a:noAutofit/>
          </a:bodyPr>
          <a:lstStyle/>
          <a:p>
            <a:r>
              <a:rPr lang="es-CO" sz="2800" b="1" i="1" dirty="0" smtClean="0"/>
              <a:t>Además de los ministros, ¿Quiénes otros son llamados a ser llenos del Espíritu Santo para alumbrar al mundo?</a:t>
            </a:r>
            <a:endParaRPr lang="es-CO" sz="2800" b="1" i="1" dirty="0"/>
          </a:p>
        </p:txBody>
      </p:sp>
      <p:sp>
        <p:nvSpPr>
          <p:cNvPr id="3" name="2 Marcador de contenido"/>
          <p:cNvSpPr>
            <a:spLocks noGrp="1"/>
          </p:cNvSpPr>
          <p:nvPr>
            <p:ph idx="1"/>
          </p:nvPr>
        </p:nvSpPr>
        <p:spPr>
          <a:xfrm>
            <a:off x="395536" y="2420888"/>
            <a:ext cx="8229600" cy="3672408"/>
          </a:xfrm>
        </p:spPr>
        <p:txBody>
          <a:bodyPr>
            <a:normAutofit fontScale="92500"/>
          </a:bodyPr>
          <a:lstStyle/>
          <a:p>
            <a:pPr marL="0" indent="0" algn="ctr">
              <a:buNone/>
            </a:pPr>
            <a:r>
              <a:rPr lang="es-CO" dirty="0" smtClean="0"/>
              <a:t> «</a:t>
            </a:r>
            <a:r>
              <a:rPr lang="es-CO" dirty="0" smtClean="0">
                <a:latin typeface="Agency FB" pitchFamily="34" charset="0"/>
              </a:rPr>
              <a:t>Pero </a:t>
            </a:r>
            <a:r>
              <a:rPr lang="es-CO" dirty="0">
                <a:latin typeface="Agency FB" pitchFamily="34" charset="0"/>
              </a:rPr>
              <a:t>vosotros sois linaje </a:t>
            </a:r>
            <a:r>
              <a:rPr lang="es-CO" dirty="0" smtClean="0">
                <a:latin typeface="Agency FB" pitchFamily="34" charset="0"/>
              </a:rPr>
              <a:t>escogido,</a:t>
            </a:r>
            <a:r>
              <a:rPr lang="es-CO" baseline="30000" dirty="0">
                <a:latin typeface="Agency FB" pitchFamily="34" charset="0"/>
              </a:rPr>
              <a:t> </a:t>
            </a:r>
            <a:r>
              <a:rPr lang="es-CO" dirty="0" smtClean="0">
                <a:latin typeface="Agency FB" pitchFamily="34" charset="0"/>
              </a:rPr>
              <a:t>real </a:t>
            </a:r>
            <a:r>
              <a:rPr lang="es-CO" dirty="0">
                <a:latin typeface="Agency FB" pitchFamily="34" charset="0"/>
              </a:rPr>
              <a:t>sacerdocio, nación </a:t>
            </a:r>
            <a:r>
              <a:rPr lang="es-CO" dirty="0" smtClean="0">
                <a:latin typeface="Agency FB" pitchFamily="34" charset="0"/>
              </a:rPr>
              <a:t>santa,</a:t>
            </a:r>
            <a:r>
              <a:rPr lang="es-CO" baseline="30000" dirty="0">
                <a:latin typeface="Agency FB" pitchFamily="34" charset="0"/>
              </a:rPr>
              <a:t> </a:t>
            </a:r>
            <a:r>
              <a:rPr lang="es-CO" dirty="0" smtClean="0">
                <a:latin typeface="Agency FB" pitchFamily="34" charset="0"/>
              </a:rPr>
              <a:t>pueblo </a:t>
            </a:r>
            <a:r>
              <a:rPr lang="es-CO" dirty="0">
                <a:latin typeface="Agency FB" pitchFamily="34" charset="0"/>
              </a:rPr>
              <a:t>adquirido por </a:t>
            </a:r>
            <a:r>
              <a:rPr lang="es-CO" dirty="0" smtClean="0">
                <a:latin typeface="Agency FB" pitchFamily="34" charset="0"/>
              </a:rPr>
              <a:t>Dios,</a:t>
            </a:r>
            <a:r>
              <a:rPr lang="es-CO" baseline="30000" dirty="0">
                <a:latin typeface="Agency FB" pitchFamily="34" charset="0"/>
              </a:rPr>
              <a:t> </a:t>
            </a:r>
            <a:r>
              <a:rPr lang="es-CO" dirty="0" smtClean="0">
                <a:latin typeface="Agency FB" pitchFamily="34" charset="0"/>
              </a:rPr>
              <a:t>para </a:t>
            </a:r>
            <a:r>
              <a:rPr lang="es-CO" dirty="0">
                <a:latin typeface="Agency FB" pitchFamily="34" charset="0"/>
              </a:rPr>
              <a:t>que anunciéis las </a:t>
            </a:r>
            <a:r>
              <a:rPr lang="es-CO" dirty="0" smtClean="0">
                <a:latin typeface="Agency FB" pitchFamily="34" charset="0"/>
              </a:rPr>
              <a:t>virtudes de </a:t>
            </a:r>
            <a:r>
              <a:rPr lang="es-CO" dirty="0">
                <a:latin typeface="Agency FB" pitchFamily="34" charset="0"/>
              </a:rPr>
              <a:t>aquel que os llamó de las tinieblas a su luz </a:t>
            </a:r>
            <a:r>
              <a:rPr lang="es-CO" dirty="0" smtClean="0">
                <a:latin typeface="Agency FB" pitchFamily="34" charset="0"/>
              </a:rPr>
              <a:t>admirable</a:t>
            </a:r>
            <a:r>
              <a:rPr lang="es-CO" dirty="0" smtClean="0"/>
              <a:t>» </a:t>
            </a:r>
          </a:p>
          <a:p>
            <a:pPr marL="0" indent="0" algn="ctr">
              <a:buNone/>
            </a:pPr>
            <a:r>
              <a:rPr lang="es-CO" dirty="0" smtClean="0">
                <a:solidFill>
                  <a:srgbClr val="FF0000"/>
                </a:solidFill>
              </a:rPr>
              <a:t>(1Pedro 2:9).</a:t>
            </a:r>
            <a:r>
              <a:rPr lang="es-CO" dirty="0"/>
              <a:t>  </a:t>
            </a:r>
            <a:r>
              <a:rPr lang="es-CO" dirty="0" smtClean="0"/>
              <a:t>Es </a:t>
            </a:r>
            <a:r>
              <a:rPr lang="es-CO" dirty="0"/>
              <a:t>así como el apóstol Pedro incluye en el ministerio sacerdotal a toda la iglesia. Una vez que esta ha sido instruida por los ministros, deben comunicar a otros lo aprendido.</a:t>
            </a:r>
          </a:p>
          <a:p>
            <a:pPr marL="0" indent="0" algn="ctr">
              <a:buNone/>
            </a:pPr>
            <a:endParaRPr lang="es-CO" dirty="0">
              <a:solidFill>
                <a:srgbClr val="FF0000"/>
              </a:solidFill>
            </a:endParaRPr>
          </a:p>
        </p:txBody>
      </p:sp>
    </p:spTree>
    <p:extLst>
      <p:ext uri="{BB962C8B-B14F-4D97-AF65-F5344CB8AC3E}">
        <p14:creationId xmlns:p14="http://schemas.microsoft.com/office/powerpoint/2010/main" val="211776716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77500" lnSpcReduction="20000"/>
          </a:bodyPr>
          <a:lstStyle/>
          <a:p>
            <a:pPr marL="0" indent="0" algn="ctr">
              <a:buNone/>
            </a:pPr>
            <a:r>
              <a:rPr lang="es-CO" dirty="0" smtClean="0"/>
              <a:t>Dios había </a:t>
            </a:r>
            <a:r>
              <a:rPr lang="es-CO" dirty="0" smtClean="0"/>
              <a:t>estipulado </a:t>
            </a:r>
            <a:r>
              <a:rPr lang="es-CO" dirty="0" smtClean="0"/>
              <a:t>que método se debía utilizar para extraer el aceite: </a:t>
            </a:r>
            <a:r>
              <a:rPr lang="es-CO" dirty="0" smtClean="0">
                <a:solidFill>
                  <a:srgbClr val="FF0000"/>
                </a:solidFill>
              </a:rPr>
              <a:t>Lev</a:t>
            </a:r>
            <a:r>
              <a:rPr lang="es-CO" dirty="0">
                <a:solidFill>
                  <a:srgbClr val="FF0000"/>
                </a:solidFill>
              </a:rPr>
              <a:t>. </a:t>
            </a:r>
            <a:r>
              <a:rPr lang="es-CO" dirty="0" smtClean="0">
                <a:solidFill>
                  <a:srgbClr val="FF0000"/>
                </a:solidFill>
              </a:rPr>
              <a:t>24:2</a:t>
            </a:r>
            <a:r>
              <a:rPr lang="es-CO" dirty="0" smtClean="0"/>
              <a:t>.</a:t>
            </a:r>
            <a:r>
              <a:rPr lang="es-CO" dirty="0"/>
              <a:t> </a:t>
            </a:r>
            <a:r>
              <a:rPr lang="es-CO" dirty="0" smtClean="0"/>
              <a:t>«</a:t>
            </a:r>
            <a:r>
              <a:rPr lang="es-CO" dirty="0" smtClean="0">
                <a:latin typeface="Agency FB" pitchFamily="34" charset="0"/>
              </a:rPr>
              <a:t>Manda </a:t>
            </a:r>
            <a:r>
              <a:rPr lang="es-CO" dirty="0">
                <a:latin typeface="Agency FB" pitchFamily="34" charset="0"/>
              </a:rPr>
              <a:t>a los hijos de Israel que te traigan para el alumbrado aceite puro de olivas </a:t>
            </a:r>
            <a:r>
              <a:rPr lang="es-CO" b="1" u="sng" dirty="0">
                <a:latin typeface="Agency FB" pitchFamily="34" charset="0"/>
              </a:rPr>
              <a:t>machacadas</a:t>
            </a:r>
            <a:r>
              <a:rPr lang="es-CO" dirty="0">
                <a:latin typeface="Agency FB" pitchFamily="34" charset="0"/>
              </a:rPr>
              <a:t>, para hacer arder las lámparas </a:t>
            </a:r>
            <a:r>
              <a:rPr lang="es-CO" b="1" u="sng" dirty="0" smtClean="0">
                <a:latin typeface="Agency FB" pitchFamily="34" charset="0"/>
              </a:rPr>
              <a:t>continuamente</a:t>
            </a:r>
            <a:r>
              <a:rPr lang="es-CO" dirty="0" smtClean="0"/>
              <a:t>»</a:t>
            </a:r>
          </a:p>
          <a:p>
            <a:pPr marL="0" indent="0" algn="ctr">
              <a:buNone/>
            </a:pPr>
            <a:r>
              <a:rPr lang="es-CO" dirty="0" smtClean="0"/>
              <a:t> Para </a:t>
            </a:r>
            <a:r>
              <a:rPr lang="es-CO" dirty="0"/>
              <a:t>obtener el </a:t>
            </a:r>
            <a:r>
              <a:rPr lang="es-CO" b="1" dirty="0"/>
              <a:t>Aceite</a:t>
            </a:r>
            <a:r>
              <a:rPr lang="es-CO" dirty="0"/>
              <a:t> de las lámparas del santuario las aceitunas se </a:t>
            </a:r>
            <a:r>
              <a:rPr lang="es-CO" dirty="0" smtClean="0"/>
              <a:t>machacaban </a:t>
            </a:r>
            <a:r>
              <a:rPr lang="es-CO" dirty="0"/>
              <a:t>luego de limpiarlas con cuidado y eliminar toda materia </a:t>
            </a:r>
            <a:r>
              <a:rPr lang="es-CO" dirty="0" smtClean="0"/>
              <a:t>extraña. El </a:t>
            </a:r>
            <a:r>
              <a:rPr lang="es-CO" dirty="0"/>
              <a:t>líquido oleoso se dejaba escurrir. De esta manera se producía </a:t>
            </a:r>
            <a:r>
              <a:rPr lang="es-CO" b="1" u="sng" dirty="0">
                <a:latin typeface="Agency FB" pitchFamily="34" charset="0"/>
              </a:rPr>
              <a:t>menos cantidad de aceite</a:t>
            </a:r>
            <a:r>
              <a:rPr lang="es-CO" dirty="0"/>
              <a:t>, pero la calidad era </a:t>
            </a:r>
            <a:r>
              <a:rPr lang="es-CO" u="sng" dirty="0" smtClean="0"/>
              <a:t>superior</a:t>
            </a:r>
          </a:p>
          <a:p>
            <a:pPr marL="0" indent="0">
              <a:buNone/>
            </a:pPr>
            <a:endParaRPr lang="es-CO" dirty="0" smtClean="0"/>
          </a:p>
          <a:p>
            <a:pPr marL="0" indent="0" algn="ctr">
              <a:buNone/>
            </a:pPr>
            <a:r>
              <a:rPr lang="es-CO" dirty="0" smtClean="0"/>
              <a:t>La </a:t>
            </a:r>
            <a:r>
              <a:rPr lang="es-CO" dirty="0"/>
              <a:t>verdadera "prensa para aceite" más antigua que se conoce fue hallada en Gezer, y data probablemente del s IV </a:t>
            </a:r>
            <a:r>
              <a:rPr lang="es-CO" dirty="0" smtClean="0"/>
              <a:t>a.C. Consistía </a:t>
            </a:r>
            <a:r>
              <a:rPr lang="es-CO" dirty="0"/>
              <a:t>en una canasta en que se ponían las aceitunas machacadas y se las prensaba con una piedra, colocada sobre ellas, mediante una palanca de madera de cuyo extremo colgaban pesos. El </a:t>
            </a:r>
            <a:r>
              <a:rPr lang="es-CO" b="1" dirty="0"/>
              <a:t>Aceite</a:t>
            </a:r>
            <a:r>
              <a:rPr lang="es-CO" dirty="0"/>
              <a:t> </a:t>
            </a:r>
            <a:r>
              <a:rPr lang="es-CO" u="sng" dirty="0"/>
              <a:t>goteaba</a:t>
            </a:r>
            <a:r>
              <a:rPr lang="es-CO" dirty="0"/>
              <a:t> de la canasta a un recipiente</a:t>
            </a:r>
            <a:r>
              <a:rPr lang="es-CO" dirty="0" smtClean="0"/>
              <a:t>.</a:t>
            </a:r>
            <a:r>
              <a:rPr lang="es-CO" dirty="0"/>
              <a:t> </a:t>
            </a:r>
            <a:endParaRPr lang="es-CO" dirty="0" smtClean="0"/>
          </a:p>
          <a:p>
            <a:pPr marL="0" indent="0" algn="ctr">
              <a:buNone/>
            </a:pPr>
            <a:r>
              <a:rPr lang="es-CO" b="1" dirty="0" smtClean="0">
                <a:solidFill>
                  <a:srgbClr val="FF0000"/>
                </a:solidFill>
              </a:rPr>
              <a:t>(Extraido del Comentario Bíblico</a:t>
            </a:r>
            <a:r>
              <a:rPr lang="es-CO" dirty="0" smtClean="0"/>
              <a:t>).</a:t>
            </a:r>
            <a:endParaRPr lang="es-CO" dirty="0"/>
          </a:p>
        </p:txBody>
      </p:sp>
    </p:spTree>
    <p:extLst>
      <p:ext uri="{BB962C8B-B14F-4D97-AF65-F5344CB8AC3E}">
        <p14:creationId xmlns:p14="http://schemas.microsoft.com/office/powerpoint/2010/main" val="300877770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barn(inVertical)">
                                      <p:cBhvr>
                                        <p:cTn id="1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2592288"/>
          </a:xfrm>
        </p:spPr>
        <p:txBody>
          <a:bodyPr>
            <a:normAutofit fontScale="85000" lnSpcReduction="20000"/>
          </a:bodyPr>
          <a:lstStyle/>
          <a:p>
            <a:pPr marL="0" indent="0" algn="ctr">
              <a:buNone/>
            </a:pPr>
            <a:r>
              <a:rPr lang="es-CO" dirty="0" smtClean="0"/>
              <a:t>Note que la ciencia ha inventado maquinas para extraer </a:t>
            </a:r>
            <a:r>
              <a:rPr lang="es-CO" u="sng" dirty="0" smtClean="0"/>
              <a:t>más </a:t>
            </a:r>
            <a:r>
              <a:rPr lang="es-CO" u="sng" dirty="0" smtClean="0"/>
              <a:t>rápido</a:t>
            </a:r>
            <a:r>
              <a:rPr lang="es-CO" dirty="0" smtClean="0"/>
              <a:t> el aceite </a:t>
            </a:r>
            <a:r>
              <a:rPr lang="es-CO" dirty="0" smtClean="0"/>
              <a:t>de las aceitunas porque lo que interesa es cantidad, pero el </a:t>
            </a:r>
            <a:r>
              <a:rPr lang="es-CO" dirty="0" smtClean="0"/>
              <a:t>método </a:t>
            </a:r>
            <a:r>
              <a:rPr lang="es-CO" dirty="0" smtClean="0"/>
              <a:t>de Dios era prensado, goteado. Lo que producía</a:t>
            </a:r>
            <a:r>
              <a:rPr lang="es-CO" dirty="0"/>
              <a:t> no cantidad sino </a:t>
            </a:r>
            <a:r>
              <a:rPr lang="es-CO" dirty="0" smtClean="0"/>
              <a:t>calidad.</a:t>
            </a:r>
          </a:p>
          <a:p>
            <a:pPr marL="0" indent="0" algn="ctr">
              <a:buNone/>
            </a:pPr>
            <a:r>
              <a:rPr lang="es-CO" dirty="0" smtClean="0"/>
              <a:t>Como </a:t>
            </a:r>
            <a:r>
              <a:rPr lang="es-CO" dirty="0"/>
              <a:t>resultado, </a:t>
            </a:r>
            <a:r>
              <a:rPr lang="es-CO" dirty="0" smtClean="0"/>
              <a:t>el aceite era </a:t>
            </a:r>
            <a:r>
              <a:rPr lang="es-CO" dirty="0"/>
              <a:t>claro e incoloro y ardía con una llama viva y con poco humo. </a:t>
            </a:r>
            <a:endParaRPr lang="es-CO" dirty="0" smtClean="0"/>
          </a:p>
        </p:txBody>
      </p:sp>
      <p:pic>
        <p:nvPicPr>
          <p:cNvPr id="1026" name="Picture 2" descr="https://encrypted-tbn3.gstatic.com/images?q=tbn:ANd9GcSs1eIgop8kN6fQ8cHWhTka0cfd4jF0Fi_iQ3om4j2P50j12gIXanXIXZk">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9490" y="3429000"/>
            <a:ext cx="1989187" cy="18121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3599367"/>
            <a:ext cx="6120680" cy="2246769"/>
          </a:xfrm>
          <a:prstGeom prst="rect">
            <a:avLst/>
          </a:prstGeom>
        </p:spPr>
        <p:txBody>
          <a:bodyPr wrap="square">
            <a:spAutoFit/>
          </a:bodyPr>
          <a:lstStyle/>
          <a:p>
            <a:r>
              <a:rPr lang="es-CO" sz="2800" dirty="0"/>
              <a:t>Las siete lámparas nunca se apagaban todas a la vez sino que continuamente debían arder día y noche </a:t>
            </a:r>
            <a:r>
              <a:rPr lang="es-CO" sz="2800" dirty="0">
                <a:solidFill>
                  <a:srgbClr val="FF0000"/>
                </a:solidFill>
              </a:rPr>
              <a:t>(PP 359), </a:t>
            </a:r>
            <a:r>
              <a:rPr lang="es-CO" sz="2800" dirty="0"/>
              <a:t>salvo durante el traslado del tabernáculo de un lugar a otro.  </a:t>
            </a:r>
          </a:p>
        </p:txBody>
      </p:sp>
      <p:sp>
        <p:nvSpPr>
          <p:cNvPr id="5" name="4 Rectángulo"/>
          <p:cNvSpPr/>
          <p:nvPr/>
        </p:nvSpPr>
        <p:spPr>
          <a:xfrm>
            <a:off x="6300192" y="5373216"/>
            <a:ext cx="2664296" cy="923330"/>
          </a:xfrm>
          <a:prstGeom prst="rect">
            <a:avLst/>
          </a:prstGeom>
        </p:spPr>
        <p:txBody>
          <a:bodyPr wrap="square">
            <a:spAutoFit/>
          </a:bodyPr>
          <a:lstStyle/>
          <a:p>
            <a:pPr algn="ctr"/>
            <a:r>
              <a:rPr lang="es-CO" dirty="0"/>
              <a:t>Las lámparas eran atendidas mañana y tarde </a:t>
            </a:r>
            <a:r>
              <a:rPr lang="es-CO" dirty="0">
                <a:solidFill>
                  <a:srgbClr val="FF0000"/>
                </a:solidFill>
              </a:rPr>
              <a:t>(Exo. 30:7, 8). </a:t>
            </a:r>
            <a:endParaRPr lang="es-CO" dirty="0"/>
          </a:p>
        </p:txBody>
      </p:sp>
    </p:spTree>
    <p:extLst>
      <p:ext uri="{BB962C8B-B14F-4D97-AF65-F5344CB8AC3E}">
        <p14:creationId xmlns:p14="http://schemas.microsoft.com/office/powerpoint/2010/main" val="103243627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lnSpcReduction="10000"/>
          </a:bodyPr>
          <a:lstStyle/>
          <a:p>
            <a:pPr marL="0" indent="0" algn="ctr">
              <a:buNone/>
            </a:pPr>
            <a:r>
              <a:rPr lang="es-CO" dirty="0" smtClean="0"/>
              <a:t>Las lámparas se encontraban cerca del lugar Santísimo, desde donde </a:t>
            </a:r>
            <a:r>
              <a:rPr lang="es-CO" dirty="0"/>
              <a:t>Dios se encontraba con Moisés </a:t>
            </a:r>
            <a:r>
              <a:rPr lang="es-CO" dirty="0">
                <a:solidFill>
                  <a:srgbClr val="FF0000"/>
                </a:solidFill>
              </a:rPr>
              <a:t>(</a:t>
            </a:r>
            <a:r>
              <a:rPr lang="es-CO" dirty="0" smtClean="0">
                <a:solidFill>
                  <a:srgbClr val="FF0000"/>
                </a:solidFill>
              </a:rPr>
              <a:t>Exo.25:22</a:t>
            </a:r>
            <a:r>
              <a:rPr lang="es-CO" dirty="0">
                <a:solidFill>
                  <a:srgbClr val="FF0000"/>
                </a:solidFill>
              </a:rPr>
              <a:t>), </a:t>
            </a:r>
            <a:r>
              <a:rPr lang="es-CO" dirty="0"/>
              <a:t>y </a:t>
            </a:r>
            <a:r>
              <a:rPr lang="es-CO" dirty="0" smtClean="0"/>
              <a:t>además el </a:t>
            </a:r>
            <a:r>
              <a:rPr lang="es-CO" dirty="0"/>
              <a:t>pueblo se reunía para encontrarse con </a:t>
            </a:r>
            <a:r>
              <a:rPr lang="es-CO" dirty="0" smtClean="0"/>
              <a:t>Dios.</a:t>
            </a:r>
          </a:p>
          <a:p>
            <a:pPr marL="0" indent="0" algn="ctr">
              <a:buNone/>
            </a:pPr>
            <a:r>
              <a:rPr lang="es-CO" dirty="0" smtClean="0"/>
              <a:t> </a:t>
            </a:r>
            <a:r>
              <a:rPr lang="es-CO" dirty="0">
                <a:solidFill>
                  <a:srgbClr val="FF0000"/>
                </a:solidFill>
              </a:rPr>
              <a:t>(</a:t>
            </a:r>
            <a:r>
              <a:rPr lang="es-CO" dirty="0" smtClean="0">
                <a:solidFill>
                  <a:srgbClr val="FF0000"/>
                </a:solidFill>
              </a:rPr>
              <a:t>Exo.29:42,43</a:t>
            </a:r>
            <a:r>
              <a:rPr lang="es-CO" dirty="0">
                <a:solidFill>
                  <a:srgbClr val="FF0000"/>
                </a:solidFill>
              </a:rPr>
              <a:t>; </a:t>
            </a:r>
            <a:r>
              <a:rPr lang="es-CO" dirty="0" smtClean="0">
                <a:solidFill>
                  <a:srgbClr val="FF0000"/>
                </a:solidFill>
              </a:rPr>
              <a:t>Num.10:3</a:t>
            </a:r>
            <a:r>
              <a:rPr lang="es-CO" dirty="0">
                <a:solidFill>
                  <a:srgbClr val="FF0000"/>
                </a:solidFill>
              </a:rPr>
              <a:t>). </a:t>
            </a:r>
            <a:r>
              <a:rPr lang="es-CO" b="1" dirty="0" smtClean="0"/>
              <a:t> </a:t>
            </a:r>
            <a:endParaRPr lang="es-CO" b="1" dirty="0"/>
          </a:p>
          <a:p>
            <a:pPr marL="0" indent="0">
              <a:buNone/>
            </a:pPr>
            <a:r>
              <a:rPr lang="es-CO" dirty="0"/>
              <a:t>    </a:t>
            </a:r>
            <a:endParaRPr lang="es-CO" dirty="0" smtClean="0"/>
          </a:p>
          <a:p>
            <a:pPr marL="0" indent="0" algn="ctr">
              <a:buNone/>
            </a:pPr>
            <a:r>
              <a:rPr lang="es-CO" dirty="0" smtClean="0"/>
              <a:t>Debía </a:t>
            </a:r>
            <a:r>
              <a:rPr lang="es-CO" dirty="0"/>
              <a:t>tomarse especial precaución para que las </a:t>
            </a:r>
            <a:r>
              <a:rPr lang="es-CO" dirty="0" smtClean="0"/>
              <a:t>lámparas </a:t>
            </a:r>
            <a:r>
              <a:rPr lang="es-CO" dirty="0"/>
              <a:t>no se apagaran en la </a:t>
            </a:r>
            <a:r>
              <a:rPr lang="es-CO" dirty="0" smtClean="0"/>
              <a:t>noche. La </a:t>
            </a:r>
            <a:r>
              <a:rPr lang="es-CO" dirty="0"/>
              <a:t>"</a:t>
            </a:r>
            <a:r>
              <a:rPr lang="es-CO" dirty="0">
                <a:latin typeface="Agency FB" pitchFamily="34" charset="0"/>
              </a:rPr>
              <a:t>luz </a:t>
            </a:r>
            <a:r>
              <a:rPr lang="es-CO" dirty="0" smtClean="0">
                <a:latin typeface="Agency FB" pitchFamily="34" charset="0"/>
              </a:rPr>
              <a:t>eterna« o «</a:t>
            </a:r>
            <a:r>
              <a:rPr lang="es-CO" u="sng" dirty="0" smtClean="0">
                <a:latin typeface="Agency FB" pitchFamily="34" charset="0"/>
              </a:rPr>
              <a:t>continuamente</a:t>
            </a:r>
            <a:r>
              <a:rPr lang="es-CO" dirty="0" smtClean="0"/>
              <a:t>» mocionada en  </a:t>
            </a:r>
            <a:r>
              <a:rPr lang="es-CO" dirty="0">
                <a:solidFill>
                  <a:srgbClr val="FF0000"/>
                </a:solidFill>
              </a:rPr>
              <a:t>(</a:t>
            </a:r>
            <a:r>
              <a:rPr lang="es-CO" dirty="0" smtClean="0">
                <a:solidFill>
                  <a:srgbClr val="FF0000"/>
                </a:solidFill>
              </a:rPr>
              <a:t>Lev.24:2</a:t>
            </a:r>
            <a:r>
              <a:rPr lang="es-CO" dirty="0">
                <a:solidFill>
                  <a:srgbClr val="FF0000"/>
                </a:solidFill>
              </a:rPr>
              <a:t>) </a:t>
            </a:r>
            <a:r>
              <a:rPr lang="es-CO" dirty="0"/>
              <a:t>era un recordatorio perpetuo de Aquel en quien "</a:t>
            </a:r>
            <a:r>
              <a:rPr lang="es-CO" dirty="0">
                <a:latin typeface="Agency FB" pitchFamily="34" charset="0"/>
              </a:rPr>
              <a:t>no hay ningunas tinieblas</a:t>
            </a:r>
            <a:r>
              <a:rPr lang="es-CO" dirty="0"/>
              <a:t>" </a:t>
            </a:r>
            <a:r>
              <a:rPr lang="es-CO" dirty="0">
                <a:solidFill>
                  <a:srgbClr val="FF0000"/>
                </a:solidFill>
              </a:rPr>
              <a:t>(</a:t>
            </a:r>
            <a:r>
              <a:rPr lang="es-CO" dirty="0" smtClean="0">
                <a:solidFill>
                  <a:srgbClr val="FF0000"/>
                </a:solidFill>
              </a:rPr>
              <a:t>1Juan1:5</a:t>
            </a:r>
            <a:r>
              <a:rPr lang="es-CO" dirty="0">
                <a:solidFill>
                  <a:srgbClr val="FF0000"/>
                </a:solidFill>
              </a:rPr>
              <a:t>). </a:t>
            </a:r>
            <a:endParaRPr lang="es-CO" dirty="0" smtClean="0">
              <a:solidFill>
                <a:srgbClr val="FF0000"/>
              </a:solidFill>
            </a:endParaRPr>
          </a:p>
        </p:txBody>
      </p:sp>
    </p:spTree>
    <p:extLst>
      <p:ext uri="{BB962C8B-B14F-4D97-AF65-F5344CB8AC3E}">
        <p14:creationId xmlns:p14="http://schemas.microsoft.com/office/powerpoint/2010/main" val="16238878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20000"/>
          </a:bodyPr>
          <a:lstStyle/>
          <a:p>
            <a:pPr marL="0" indent="0" algn="ctr">
              <a:buNone/>
            </a:pPr>
            <a:r>
              <a:rPr lang="es-CO" dirty="0" smtClean="0"/>
              <a:t>Así debiera ser el caso de la iglesia, la cual tiene que ser siempre "</a:t>
            </a:r>
            <a:r>
              <a:rPr lang="es-CO" b="1" u="sng" dirty="0" smtClean="0">
                <a:latin typeface="Agency FB" pitchFamily="34" charset="0"/>
              </a:rPr>
              <a:t>la luz del mundo</a:t>
            </a:r>
            <a:r>
              <a:rPr lang="es-CO" dirty="0" smtClean="0"/>
              <a:t>" </a:t>
            </a:r>
            <a:r>
              <a:rPr lang="es-CO" dirty="0" smtClean="0">
                <a:solidFill>
                  <a:srgbClr val="FF0000"/>
                </a:solidFill>
              </a:rPr>
              <a:t>(Mat.5:14).</a:t>
            </a:r>
          </a:p>
          <a:p>
            <a:pPr marL="0" indent="0" algn="ctr">
              <a:buNone/>
            </a:pPr>
            <a:endParaRPr lang="es-CO" dirty="0">
              <a:solidFill>
                <a:srgbClr val="FF0000"/>
              </a:solidFill>
            </a:endParaRPr>
          </a:p>
          <a:p>
            <a:pPr marL="0" indent="0" algn="ctr">
              <a:buNone/>
            </a:pPr>
            <a:r>
              <a:rPr lang="es-CO" dirty="0" smtClean="0">
                <a:solidFill>
                  <a:srgbClr val="FF0000"/>
                </a:solidFill>
              </a:rPr>
              <a:t>Colectivamente e individualmente, cada uno de los que dicen, haber aceptado a Cristo como su Salvador personal, debe hacer brillar la luz donde se encuentre. </a:t>
            </a:r>
          </a:p>
          <a:p>
            <a:pPr marL="0" indent="0">
              <a:buNone/>
            </a:pPr>
            <a:r>
              <a:rPr lang="es-CO" dirty="0" smtClean="0"/>
              <a:t> </a:t>
            </a:r>
          </a:p>
          <a:p>
            <a:pPr marL="0" indent="0" algn="ctr">
              <a:buNone/>
            </a:pPr>
            <a:r>
              <a:rPr lang="es-CO" dirty="0" smtClean="0"/>
              <a:t>Su luz no debería apagarse nunca </a:t>
            </a:r>
            <a:r>
              <a:rPr lang="es-CO" dirty="0" smtClean="0">
                <a:solidFill>
                  <a:srgbClr val="FF0000"/>
                </a:solidFill>
              </a:rPr>
              <a:t>(Juan 3:19-21). </a:t>
            </a:r>
          </a:p>
          <a:p>
            <a:pPr marL="0" indent="0" algn="ctr">
              <a:buNone/>
            </a:pPr>
            <a:r>
              <a:rPr lang="es-CO" dirty="0" smtClean="0">
                <a:solidFill>
                  <a:srgbClr val="FF0000"/>
                </a:solidFill>
              </a:rPr>
              <a:t> </a:t>
            </a:r>
            <a:r>
              <a:rPr lang="es-CO" dirty="0" smtClean="0"/>
              <a:t>La "eterna luz" del santuario representaba la «</a:t>
            </a:r>
            <a:r>
              <a:rPr lang="es-CO" dirty="0" smtClean="0">
                <a:latin typeface="Agency FB" pitchFamily="34" charset="0"/>
              </a:rPr>
              <a:t>luz verdadera</a:t>
            </a:r>
            <a:r>
              <a:rPr lang="es-CO" dirty="0" smtClean="0"/>
              <a:t>»</a:t>
            </a:r>
            <a:r>
              <a:rPr lang="es-CO" dirty="0" smtClean="0"/>
              <a:t>,  Cristo Jesús, «</a:t>
            </a:r>
            <a:r>
              <a:rPr lang="es-CO" dirty="0" smtClean="0">
                <a:latin typeface="Agency FB" pitchFamily="34" charset="0"/>
              </a:rPr>
              <a:t>la luz de los hombres</a:t>
            </a:r>
            <a:r>
              <a:rPr lang="es-CO" dirty="0" smtClean="0"/>
              <a:t>».</a:t>
            </a:r>
            <a:endParaRPr lang="es-CO" dirty="0" smtClean="0"/>
          </a:p>
          <a:p>
            <a:pPr marL="0" indent="0" algn="ctr">
              <a:buNone/>
            </a:pPr>
            <a:r>
              <a:rPr lang="es-CO" dirty="0" smtClean="0">
                <a:solidFill>
                  <a:srgbClr val="FF0000"/>
                </a:solidFill>
              </a:rPr>
              <a:t> (Juan1:4-9; DTG 429). </a:t>
            </a:r>
            <a:r>
              <a:rPr lang="es-CO" dirty="0" smtClean="0"/>
              <a:t>Quien dice que es mismo «</a:t>
            </a:r>
            <a:r>
              <a:rPr lang="es-CO" dirty="0" smtClean="0">
                <a:latin typeface="Agency FB" pitchFamily="34" charset="0"/>
              </a:rPr>
              <a:t>ayer, hoy y por los siglos</a:t>
            </a:r>
            <a:r>
              <a:rPr lang="es-CO" dirty="0" smtClean="0"/>
              <a:t>» </a:t>
            </a:r>
            <a:r>
              <a:rPr lang="es-CO" dirty="0" smtClean="0">
                <a:solidFill>
                  <a:srgbClr val="FF0000"/>
                </a:solidFill>
              </a:rPr>
              <a:t>(Heb.13:8; Sant.1: 17).</a:t>
            </a:r>
          </a:p>
          <a:p>
            <a:pPr marL="0" indent="0" algn="ctr">
              <a:buNone/>
            </a:pPr>
            <a:endParaRPr lang="es-CO" dirty="0" smtClean="0"/>
          </a:p>
          <a:p>
            <a:pPr marL="0" indent="0" algn="ctr">
              <a:buNone/>
            </a:pPr>
            <a:r>
              <a:rPr lang="es-CO" dirty="0" smtClean="0"/>
              <a:t>La luz del santuario Señalaba también las Sagradas Escrituras, que son lámpara a nuestros pies.</a:t>
            </a:r>
          </a:p>
          <a:p>
            <a:pPr marL="0" indent="0" algn="ctr">
              <a:buNone/>
            </a:pPr>
            <a:r>
              <a:rPr lang="es-CO" dirty="0" smtClean="0"/>
              <a:t> </a:t>
            </a:r>
            <a:r>
              <a:rPr lang="es-CO" dirty="0" smtClean="0">
                <a:solidFill>
                  <a:srgbClr val="FF0000"/>
                </a:solidFill>
              </a:rPr>
              <a:t>(Sal.119:105; Isa.40:8). </a:t>
            </a:r>
            <a:endParaRPr lang="es-CO" dirty="0" smtClean="0"/>
          </a:p>
        </p:txBody>
      </p:sp>
    </p:spTree>
    <p:extLst>
      <p:ext uri="{BB962C8B-B14F-4D97-AF65-F5344CB8AC3E}">
        <p14:creationId xmlns:p14="http://schemas.microsoft.com/office/powerpoint/2010/main" val="228376589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5" dur="500"/>
                                        <p:tgtEl>
                                          <p:spTgt spid="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8" dur="500"/>
                                        <p:tgtEl>
                                          <p:spTgt spid="3">
                                            <p:txEl>
                                              <p:pRg st="5" end="5"/>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1" dur="500"/>
                                        <p:tgtEl>
                                          <p:spTgt spid="3">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nodeType="clickEffect">
                                  <p:stCondLst>
                                    <p:cond delay="0"/>
                                  </p:stCondLst>
                                  <p:childTnLst>
                                    <p:set>
                                      <p:cBhvr>
                                        <p:cTn id="25" dur="1" fill="hold">
                                          <p:stCondLst>
                                            <p:cond delay="0"/>
                                          </p:stCondLst>
                                        </p:cTn>
                                        <p:tgtEl>
                                          <p:spTgt spid="3">
                                            <p:txEl>
                                              <p:pRg st="8" end="8"/>
                                            </p:txEl>
                                          </p:spTgt>
                                        </p:tgtEl>
                                        <p:attrNameLst>
                                          <p:attrName>style.visibility</p:attrName>
                                        </p:attrNameLst>
                                      </p:cBhvr>
                                      <p:to>
                                        <p:strVal val="visible"/>
                                      </p:to>
                                    </p:set>
                                    <p:animEffect transition="in" filter="wipe(down)">
                                      <p:cBhvr>
                                        <p:cTn id="26" dur="580">
                                          <p:stCondLst>
                                            <p:cond delay="0"/>
                                          </p:stCondLst>
                                        </p:cTn>
                                        <p:tgtEl>
                                          <p:spTgt spid="3">
                                            <p:txEl>
                                              <p:pRg st="8" end="8"/>
                                            </p:txEl>
                                          </p:spTgt>
                                        </p:tgtEl>
                                      </p:cBhvr>
                                    </p:animEffect>
                                    <p:anim calcmode="lin" valueType="num">
                                      <p:cBhvr>
                                        <p:cTn id="27"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32" dur="26">
                                          <p:stCondLst>
                                            <p:cond delay="650"/>
                                          </p:stCondLst>
                                        </p:cTn>
                                        <p:tgtEl>
                                          <p:spTgt spid="3">
                                            <p:txEl>
                                              <p:pRg st="8" end="8"/>
                                            </p:txEl>
                                          </p:spTgt>
                                        </p:tgtEl>
                                      </p:cBhvr>
                                      <p:to x="100000" y="60000"/>
                                    </p:animScale>
                                    <p:animScale>
                                      <p:cBhvr>
                                        <p:cTn id="33" dur="166" decel="50000">
                                          <p:stCondLst>
                                            <p:cond delay="676"/>
                                          </p:stCondLst>
                                        </p:cTn>
                                        <p:tgtEl>
                                          <p:spTgt spid="3">
                                            <p:txEl>
                                              <p:pRg st="8" end="8"/>
                                            </p:txEl>
                                          </p:spTgt>
                                        </p:tgtEl>
                                      </p:cBhvr>
                                      <p:to x="100000" y="100000"/>
                                    </p:animScale>
                                    <p:animScale>
                                      <p:cBhvr>
                                        <p:cTn id="34" dur="26">
                                          <p:stCondLst>
                                            <p:cond delay="1312"/>
                                          </p:stCondLst>
                                        </p:cTn>
                                        <p:tgtEl>
                                          <p:spTgt spid="3">
                                            <p:txEl>
                                              <p:pRg st="8" end="8"/>
                                            </p:txEl>
                                          </p:spTgt>
                                        </p:tgtEl>
                                      </p:cBhvr>
                                      <p:to x="100000" y="80000"/>
                                    </p:animScale>
                                    <p:animScale>
                                      <p:cBhvr>
                                        <p:cTn id="35" dur="166" decel="50000">
                                          <p:stCondLst>
                                            <p:cond delay="1338"/>
                                          </p:stCondLst>
                                        </p:cTn>
                                        <p:tgtEl>
                                          <p:spTgt spid="3">
                                            <p:txEl>
                                              <p:pRg st="8" end="8"/>
                                            </p:txEl>
                                          </p:spTgt>
                                        </p:tgtEl>
                                      </p:cBhvr>
                                      <p:to x="100000" y="100000"/>
                                    </p:animScale>
                                    <p:animScale>
                                      <p:cBhvr>
                                        <p:cTn id="36" dur="26">
                                          <p:stCondLst>
                                            <p:cond delay="1642"/>
                                          </p:stCondLst>
                                        </p:cTn>
                                        <p:tgtEl>
                                          <p:spTgt spid="3">
                                            <p:txEl>
                                              <p:pRg st="8" end="8"/>
                                            </p:txEl>
                                          </p:spTgt>
                                        </p:tgtEl>
                                      </p:cBhvr>
                                      <p:to x="100000" y="90000"/>
                                    </p:animScale>
                                    <p:animScale>
                                      <p:cBhvr>
                                        <p:cTn id="37" dur="166" decel="50000">
                                          <p:stCondLst>
                                            <p:cond delay="1668"/>
                                          </p:stCondLst>
                                        </p:cTn>
                                        <p:tgtEl>
                                          <p:spTgt spid="3">
                                            <p:txEl>
                                              <p:pRg st="8" end="8"/>
                                            </p:txEl>
                                          </p:spTgt>
                                        </p:tgtEl>
                                      </p:cBhvr>
                                      <p:to x="100000" y="100000"/>
                                    </p:animScale>
                                    <p:animScale>
                                      <p:cBhvr>
                                        <p:cTn id="38" dur="26">
                                          <p:stCondLst>
                                            <p:cond delay="1808"/>
                                          </p:stCondLst>
                                        </p:cTn>
                                        <p:tgtEl>
                                          <p:spTgt spid="3">
                                            <p:txEl>
                                              <p:pRg st="8" end="8"/>
                                            </p:txEl>
                                          </p:spTgt>
                                        </p:tgtEl>
                                      </p:cBhvr>
                                      <p:to x="100000" y="95000"/>
                                    </p:animScale>
                                    <p:animScale>
                                      <p:cBhvr>
                                        <p:cTn id="39" dur="166" decel="50000">
                                          <p:stCondLst>
                                            <p:cond delay="1834"/>
                                          </p:stCondLst>
                                        </p:cTn>
                                        <p:tgtEl>
                                          <p:spTgt spid="3">
                                            <p:txEl>
                                              <p:pRg st="8" end="8"/>
                                            </p:txEl>
                                          </p:spTgt>
                                        </p:tgtEl>
                                      </p:cBhvr>
                                      <p:to x="100000" y="100000"/>
                                    </p:animScale>
                                  </p:childTnLst>
                                </p:cTn>
                              </p:par>
                              <p:par>
                                <p:cTn id="40" presetID="26"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wipe(down)">
                                      <p:cBhvr>
                                        <p:cTn id="42" dur="580">
                                          <p:stCondLst>
                                            <p:cond delay="0"/>
                                          </p:stCondLst>
                                        </p:cTn>
                                        <p:tgtEl>
                                          <p:spTgt spid="3">
                                            <p:txEl>
                                              <p:pRg st="9" end="9"/>
                                            </p:txEl>
                                          </p:spTgt>
                                        </p:tgtEl>
                                      </p:cBhvr>
                                    </p:animEffect>
                                    <p:anim calcmode="lin" valueType="num">
                                      <p:cBhvr>
                                        <p:cTn id="43"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48" dur="26">
                                          <p:stCondLst>
                                            <p:cond delay="650"/>
                                          </p:stCondLst>
                                        </p:cTn>
                                        <p:tgtEl>
                                          <p:spTgt spid="3">
                                            <p:txEl>
                                              <p:pRg st="9" end="9"/>
                                            </p:txEl>
                                          </p:spTgt>
                                        </p:tgtEl>
                                      </p:cBhvr>
                                      <p:to x="100000" y="60000"/>
                                    </p:animScale>
                                    <p:animScale>
                                      <p:cBhvr>
                                        <p:cTn id="49" dur="166" decel="50000">
                                          <p:stCondLst>
                                            <p:cond delay="676"/>
                                          </p:stCondLst>
                                        </p:cTn>
                                        <p:tgtEl>
                                          <p:spTgt spid="3">
                                            <p:txEl>
                                              <p:pRg st="9" end="9"/>
                                            </p:txEl>
                                          </p:spTgt>
                                        </p:tgtEl>
                                      </p:cBhvr>
                                      <p:to x="100000" y="100000"/>
                                    </p:animScale>
                                    <p:animScale>
                                      <p:cBhvr>
                                        <p:cTn id="50" dur="26">
                                          <p:stCondLst>
                                            <p:cond delay="1312"/>
                                          </p:stCondLst>
                                        </p:cTn>
                                        <p:tgtEl>
                                          <p:spTgt spid="3">
                                            <p:txEl>
                                              <p:pRg st="9" end="9"/>
                                            </p:txEl>
                                          </p:spTgt>
                                        </p:tgtEl>
                                      </p:cBhvr>
                                      <p:to x="100000" y="80000"/>
                                    </p:animScale>
                                    <p:animScale>
                                      <p:cBhvr>
                                        <p:cTn id="51" dur="166" decel="50000">
                                          <p:stCondLst>
                                            <p:cond delay="1338"/>
                                          </p:stCondLst>
                                        </p:cTn>
                                        <p:tgtEl>
                                          <p:spTgt spid="3">
                                            <p:txEl>
                                              <p:pRg st="9" end="9"/>
                                            </p:txEl>
                                          </p:spTgt>
                                        </p:tgtEl>
                                      </p:cBhvr>
                                      <p:to x="100000" y="100000"/>
                                    </p:animScale>
                                    <p:animScale>
                                      <p:cBhvr>
                                        <p:cTn id="52" dur="26">
                                          <p:stCondLst>
                                            <p:cond delay="1642"/>
                                          </p:stCondLst>
                                        </p:cTn>
                                        <p:tgtEl>
                                          <p:spTgt spid="3">
                                            <p:txEl>
                                              <p:pRg st="9" end="9"/>
                                            </p:txEl>
                                          </p:spTgt>
                                        </p:tgtEl>
                                      </p:cBhvr>
                                      <p:to x="100000" y="90000"/>
                                    </p:animScale>
                                    <p:animScale>
                                      <p:cBhvr>
                                        <p:cTn id="53" dur="166" decel="50000">
                                          <p:stCondLst>
                                            <p:cond delay="1668"/>
                                          </p:stCondLst>
                                        </p:cTn>
                                        <p:tgtEl>
                                          <p:spTgt spid="3">
                                            <p:txEl>
                                              <p:pRg st="9" end="9"/>
                                            </p:txEl>
                                          </p:spTgt>
                                        </p:tgtEl>
                                      </p:cBhvr>
                                      <p:to x="100000" y="100000"/>
                                    </p:animScale>
                                    <p:animScale>
                                      <p:cBhvr>
                                        <p:cTn id="54" dur="26">
                                          <p:stCondLst>
                                            <p:cond delay="1808"/>
                                          </p:stCondLst>
                                        </p:cTn>
                                        <p:tgtEl>
                                          <p:spTgt spid="3">
                                            <p:txEl>
                                              <p:pRg st="9" end="9"/>
                                            </p:txEl>
                                          </p:spTgt>
                                        </p:tgtEl>
                                      </p:cBhvr>
                                      <p:to x="100000" y="95000"/>
                                    </p:animScale>
                                    <p:animScale>
                                      <p:cBhvr>
                                        <p:cTn id="55"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85000" lnSpcReduction="20000"/>
          </a:bodyPr>
          <a:lstStyle/>
          <a:p>
            <a:pPr marL="0" indent="0" algn="ctr">
              <a:buNone/>
            </a:pPr>
            <a:r>
              <a:rPr lang="es-CO" dirty="0" smtClean="0"/>
              <a:t>Era </a:t>
            </a:r>
            <a:r>
              <a:rPr lang="es-CO" dirty="0"/>
              <a:t>el propósito de Dios que Israel fuese una luz para las naciones circunvecinas </a:t>
            </a:r>
            <a:r>
              <a:rPr lang="es-CO" dirty="0">
                <a:solidFill>
                  <a:srgbClr val="FF0000"/>
                </a:solidFill>
              </a:rPr>
              <a:t>(PVGM 268).  </a:t>
            </a:r>
            <a:endParaRPr lang="es-CO" dirty="0" smtClean="0">
              <a:solidFill>
                <a:srgbClr val="FF0000"/>
              </a:solidFill>
            </a:endParaRPr>
          </a:p>
          <a:p>
            <a:pPr marL="0" indent="0">
              <a:buNone/>
            </a:pPr>
            <a:endParaRPr lang="es-CO" dirty="0" smtClean="0"/>
          </a:p>
          <a:p>
            <a:pPr marL="0" indent="0" algn="ctr">
              <a:buNone/>
            </a:pPr>
            <a:r>
              <a:rPr lang="es-CO" dirty="0" smtClean="0"/>
              <a:t>La </a:t>
            </a:r>
            <a:r>
              <a:rPr lang="es-CO" dirty="0"/>
              <a:t>"ventaja" de los judíos estaba principalmente en que a ellos les había "</a:t>
            </a:r>
            <a:r>
              <a:rPr lang="es-CO" dirty="0">
                <a:latin typeface="Agency FB" pitchFamily="34" charset="0"/>
              </a:rPr>
              <a:t>sido confiada la palabra de Dios</a:t>
            </a:r>
            <a:r>
              <a:rPr lang="es-CO" dirty="0"/>
              <a:t>" </a:t>
            </a:r>
            <a:r>
              <a:rPr lang="es-CO" dirty="0">
                <a:solidFill>
                  <a:srgbClr val="FF0000"/>
                </a:solidFill>
              </a:rPr>
              <a:t>(</a:t>
            </a:r>
            <a:r>
              <a:rPr lang="es-CO" dirty="0" smtClean="0">
                <a:solidFill>
                  <a:srgbClr val="FF0000"/>
                </a:solidFill>
              </a:rPr>
              <a:t>Rom.3:1; 3:2</a:t>
            </a:r>
            <a:r>
              <a:rPr lang="es-CO" dirty="0">
                <a:solidFill>
                  <a:srgbClr val="FF0000"/>
                </a:solidFill>
              </a:rPr>
              <a:t>): </a:t>
            </a:r>
            <a:r>
              <a:rPr lang="es-CO" dirty="0"/>
              <a:t>la palabra profética que predecía la venida de la Palabra </a:t>
            </a:r>
            <a:r>
              <a:rPr lang="es-CO" dirty="0" smtClean="0"/>
              <a:t>viviente (Cristo Jesús), </a:t>
            </a:r>
            <a:r>
              <a:rPr lang="es-CO" dirty="0"/>
              <a:t>de la "verdadera Luz" que ilumina a todo hombre que viene al </a:t>
            </a:r>
            <a:r>
              <a:rPr lang="es-CO" dirty="0" smtClean="0"/>
              <a:t>mundo. </a:t>
            </a:r>
          </a:p>
          <a:p>
            <a:pPr marL="0" indent="0" algn="ctr">
              <a:buNone/>
            </a:pPr>
            <a:r>
              <a:rPr lang="es-CO" dirty="0" smtClean="0">
                <a:solidFill>
                  <a:srgbClr val="FF0000"/>
                </a:solidFill>
              </a:rPr>
              <a:t>(Zac.4:1-4</a:t>
            </a:r>
            <a:r>
              <a:rPr lang="es-CO" dirty="0">
                <a:solidFill>
                  <a:srgbClr val="FF0000"/>
                </a:solidFill>
              </a:rPr>
              <a:t>; </a:t>
            </a:r>
            <a:r>
              <a:rPr lang="es-CO" dirty="0" smtClean="0">
                <a:solidFill>
                  <a:srgbClr val="FF0000"/>
                </a:solidFill>
              </a:rPr>
              <a:t>Juan1:9</a:t>
            </a:r>
            <a:r>
              <a:rPr lang="es-CO" dirty="0">
                <a:solidFill>
                  <a:srgbClr val="FF0000"/>
                </a:solidFill>
              </a:rPr>
              <a:t>; DTG 428).</a:t>
            </a:r>
            <a:r>
              <a:rPr lang="es-CO" dirty="0"/>
              <a:t> </a:t>
            </a:r>
            <a:endParaRPr lang="es-CO" dirty="0" smtClean="0"/>
          </a:p>
          <a:p>
            <a:pPr marL="0" indent="0" algn="ctr">
              <a:buNone/>
            </a:pPr>
            <a:endParaRPr lang="es-CO" dirty="0" smtClean="0"/>
          </a:p>
          <a:p>
            <a:pPr marL="0" indent="0" algn="ctr">
              <a:buNone/>
            </a:pPr>
            <a:r>
              <a:rPr lang="es-CO" dirty="0" smtClean="0"/>
              <a:t>De la misma forma que los judíos fueron los depositarios de la Palabra de Dios para que anunciaran al mundo sobre la primera venida de Cristo, lo es la iglesia Adventista en este tiempo, para que prediquen el «evangelio Eterno», y anunciar al mundo la segunda venida de Cristo. </a:t>
            </a:r>
            <a:endParaRPr lang="es-CO" dirty="0"/>
          </a:p>
        </p:txBody>
      </p:sp>
    </p:spTree>
    <p:extLst>
      <p:ext uri="{BB962C8B-B14F-4D97-AF65-F5344CB8AC3E}">
        <p14:creationId xmlns:p14="http://schemas.microsoft.com/office/powerpoint/2010/main" val="3736147169"/>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2000"/>
                                        <p:tgtEl>
                                          <p:spTgt spid="3">
                                            <p:txEl>
                                              <p:pRg st="5" end="5"/>
                                            </p:txEl>
                                          </p:spTgt>
                                        </p:tgtEl>
                                      </p:cBhvr>
                                    </p:animEffect>
                                    <p:anim calcmode="lin" valueType="num">
                                      <p:cBhvr>
                                        <p:cTn id="1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7"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92500" lnSpcReduction="20000"/>
          </a:bodyPr>
          <a:lstStyle/>
          <a:p>
            <a:pPr marL="0" indent="0" algn="ctr">
              <a:buNone/>
            </a:pPr>
            <a:r>
              <a:rPr lang="es-CO" dirty="0" smtClean="0"/>
              <a:t>Pero para que ese propósito se cumpla escuchemos el consejo del Señor en </a:t>
            </a:r>
            <a:r>
              <a:rPr lang="es-CO" dirty="0" smtClean="0">
                <a:solidFill>
                  <a:srgbClr val="FF0000"/>
                </a:solidFill>
              </a:rPr>
              <a:t>Lucas</a:t>
            </a:r>
            <a:r>
              <a:rPr lang="es-CO" dirty="0">
                <a:solidFill>
                  <a:srgbClr val="FF0000"/>
                </a:solidFill>
              </a:rPr>
              <a:t>: </a:t>
            </a:r>
            <a:r>
              <a:rPr lang="es-CO" dirty="0" smtClean="0">
                <a:solidFill>
                  <a:srgbClr val="FF0000"/>
                </a:solidFill>
              </a:rPr>
              <a:t>12.35-38. </a:t>
            </a:r>
          </a:p>
          <a:p>
            <a:pPr marL="0" indent="0" algn="ctr">
              <a:buNone/>
            </a:pPr>
            <a:r>
              <a:rPr lang="es-CO" dirty="0" smtClean="0"/>
              <a:t>«Tened </a:t>
            </a:r>
            <a:r>
              <a:rPr lang="es-CO" dirty="0"/>
              <a:t>vuestra cintura ceñida y vuestras </a:t>
            </a:r>
            <a:r>
              <a:rPr lang="es-CO" u="sng" dirty="0">
                <a:latin typeface="Agency FB" pitchFamily="34" charset="0"/>
              </a:rPr>
              <a:t>lámparas </a:t>
            </a:r>
            <a:r>
              <a:rPr lang="es-CO" u="sng" dirty="0" smtClean="0">
                <a:latin typeface="Agency FB" pitchFamily="34" charset="0"/>
              </a:rPr>
              <a:t>encendidas</a:t>
            </a:r>
            <a:r>
              <a:rPr lang="es-CO" dirty="0" smtClean="0"/>
              <a:t>».</a:t>
            </a:r>
          </a:p>
          <a:p>
            <a:pPr marL="0" indent="0" algn="ctr">
              <a:buNone/>
            </a:pPr>
            <a:endParaRPr lang="es-CO" dirty="0" smtClean="0"/>
          </a:p>
          <a:p>
            <a:pPr marL="0" indent="0" algn="ctr">
              <a:buNone/>
            </a:pPr>
            <a:r>
              <a:rPr lang="es-CO" sz="3800" b="1" dirty="0" smtClean="0"/>
              <a:t>Y </a:t>
            </a:r>
            <a:r>
              <a:rPr lang="es-CO" sz="3800" b="1" dirty="0"/>
              <a:t>¿para qué “preparadas y encendidas</a:t>
            </a:r>
            <a:r>
              <a:rPr lang="es-CO" sz="3800" b="1" dirty="0" smtClean="0"/>
              <a:t>?</a:t>
            </a:r>
          </a:p>
          <a:p>
            <a:pPr marL="0" indent="0" algn="ctr">
              <a:buNone/>
            </a:pPr>
            <a:r>
              <a:rPr lang="es-CO" dirty="0"/>
              <a:t>L</a:t>
            </a:r>
            <a:r>
              <a:rPr lang="es-CO" dirty="0" smtClean="0"/>
              <a:t>o </a:t>
            </a:r>
            <a:r>
              <a:rPr lang="es-CO" dirty="0"/>
              <a:t>que continúa del texto en mención trae la respuesta:</a:t>
            </a:r>
            <a:endParaRPr lang="es-CO" dirty="0" smtClean="0"/>
          </a:p>
          <a:p>
            <a:pPr marL="0" indent="0" algn="ctr">
              <a:buNone/>
            </a:pPr>
            <a:r>
              <a:rPr lang="es-CO" dirty="0" smtClean="0"/>
              <a:t> </a:t>
            </a:r>
            <a:r>
              <a:rPr lang="es-CO" b="1" baseline="30000" dirty="0" smtClean="0"/>
              <a:t>36 </a:t>
            </a:r>
            <a:r>
              <a:rPr lang="es-CO" i="1" dirty="0" smtClean="0">
                <a:latin typeface="Agency FB" pitchFamily="34" charset="0"/>
              </a:rPr>
              <a:t>«Sed </a:t>
            </a:r>
            <a:r>
              <a:rPr lang="es-CO" i="1" dirty="0">
                <a:latin typeface="Agency FB" pitchFamily="34" charset="0"/>
              </a:rPr>
              <a:t>semejantes a hombres que aguardan a que su señor </a:t>
            </a:r>
            <a:r>
              <a:rPr lang="es-CO" i="1" dirty="0" smtClean="0">
                <a:latin typeface="Agency FB" pitchFamily="34" charset="0"/>
              </a:rPr>
              <a:t>regrese</a:t>
            </a:r>
            <a:r>
              <a:rPr lang="es-CO" i="1" baseline="30000" dirty="0">
                <a:latin typeface="Agency FB" pitchFamily="34" charset="0"/>
              </a:rPr>
              <a:t> </a:t>
            </a:r>
            <a:r>
              <a:rPr lang="es-CO" i="1" dirty="0" smtClean="0">
                <a:latin typeface="Agency FB" pitchFamily="34" charset="0"/>
              </a:rPr>
              <a:t>de </a:t>
            </a:r>
            <a:r>
              <a:rPr lang="es-CO" i="1" dirty="0">
                <a:latin typeface="Agency FB" pitchFamily="34" charset="0"/>
              </a:rPr>
              <a:t>las bodas, para que, cuando llegue y llame, le abran en seguida. </a:t>
            </a:r>
            <a:r>
              <a:rPr lang="es-CO" b="1" i="1" baseline="30000" dirty="0" smtClean="0">
                <a:latin typeface="Agency FB" pitchFamily="34" charset="0"/>
              </a:rPr>
              <a:t>37 </a:t>
            </a:r>
            <a:r>
              <a:rPr lang="es-CO" i="1" dirty="0">
                <a:latin typeface="Agency FB" pitchFamily="34" charset="0"/>
              </a:rPr>
              <a:t>Bienaventurados aquellos siervos a los cuales su señor, cuando venga, halle velando; de cierto os digo que se ceñirá y hará que se sienten a la mesa y vendrá a </a:t>
            </a:r>
            <a:r>
              <a:rPr lang="es-CO" i="1" dirty="0" smtClean="0">
                <a:latin typeface="Agency FB" pitchFamily="34" charset="0"/>
              </a:rPr>
              <a:t>servirles.</a:t>
            </a:r>
            <a:r>
              <a:rPr lang="es-CO" b="1" i="1" baseline="30000" dirty="0" smtClean="0">
                <a:latin typeface="Agency FB" pitchFamily="34" charset="0"/>
              </a:rPr>
              <a:t>38 </a:t>
            </a:r>
            <a:r>
              <a:rPr lang="es-CO" i="1" dirty="0">
                <a:latin typeface="Agency FB" pitchFamily="34" charset="0"/>
              </a:rPr>
              <a:t>Y aunque venga a la segunda vigilia o a la tercera vigilia</a:t>
            </a:r>
            <a:r>
              <a:rPr lang="es-CO" i="1" dirty="0" smtClean="0">
                <a:latin typeface="Agency FB" pitchFamily="34" charset="0"/>
              </a:rPr>
              <a:t>, </a:t>
            </a:r>
            <a:r>
              <a:rPr lang="es-CO" i="1" dirty="0">
                <a:latin typeface="Agency FB" pitchFamily="34" charset="0"/>
              </a:rPr>
              <a:t>si los halla velando, bienaventurados son aquellos </a:t>
            </a:r>
            <a:r>
              <a:rPr lang="es-CO" i="1" dirty="0" smtClean="0">
                <a:latin typeface="Agency FB" pitchFamily="34" charset="0"/>
              </a:rPr>
              <a:t>siervos». </a:t>
            </a:r>
          </a:p>
          <a:p>
            <a:endParaRPr lang="es-CO" dirty="0"/>
          </a:p>
        </p:txBody>
      </p:sp>
    </p:spTree>
    <p:extLst>
      <p:ext uri="{BB962C8B-B14F-4D97-AF65-F5344CB8AC3E}">
        <p14:creationId xmlns:p14="http://schemas.microsoft.com/office/powerpoint/2010/main" val="1042696414"/>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down)">
                                      <p:cBhvr>
                                        <p:cTn id="15" dur="580">
                                          <p:stCondLst>
                                            <p:cond delay="0"/>
                                          </p:stCondLst>
                                        </p:cTn>
                                        <p:tgtEl>
                                          <p:spTgt spid="3">
                                            <p:txEl>
                                              <p:pRg st="4" end="4"/>
                                            </p:txEl>
                                          </p:spTgt>
                                        </p:tgtEl>
                                      </p:cBhvr>
                                    </p:animEffect>
                                    <p:anim calcmode="lin" valueType="num">
                                      <p:cBhvr>
                                        <p:cTn id="1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4" end="4"/>
                                            </p:txEl>
                                          </p:spTgt>
                                        </p:tgtEl>
                                      </p:cBhvr>
                                      <p:to x="100000" y="60000"/>
                                    </p:animScale>
                                    <p:animScale>
                                      <p:cBhvr>
                                        <p:cTn id="22" dur="166" decel="50000">
                                          <p:stCondLst>
                                            <p:cond delay="676"/>
                                          </p:stCondLst>
                                        </p:cTn>
                                        <p:tgtEl>
                                          <p:spTgt spid="3">
                                            <p:txEl>
                                              <p:pRg st="4" end="4"/>
                                            </p:txEl>
                                          </p:spTgt>
                                        </p:tgtEl>
                                      </p:cBhvr>
                                      <p:to x="100000" y="100000"/>
                                    </p:animScale>
                                    <p:animScale>
                                      <p:cBhvr>
                                        <p:cTn id="23" dur="26">
                                          <p:stCondLst>
                                            <p:cond delay="1312"/>
                                          </p:stCondLst>
                                        </p:cTn>
                                        <p:tgtEl>
                                          <p:spTgt spid="3">
                                            <p:txEl>
                                              <p:pRg st="4" end="4"/>
                                            </p:txEl>
                                          </p:spTgt>
                                        </p:tgtEl>
                                      </p:cBhvr>
                                      <p:to x="100000" y="80000"/>
                                    </p:animScale>
                                    <p:animScale>
                                      <p:cBhvr>
                                        <p:cTn id="24" dur="166" decel="50000">
                                          <p:stCondLst>
                                            <p:cond delay="1338"/>
                                          </p:stCondLst>
                                        </p:cTn>
                                        <p:tgtEl>
                                          <p:spTgt spid="3">
                                            <p:txEl>
                                              <p:pRg st="4" end="4"/>
                                            </p:txEl>
                                          </p:spTgt>
                                        </p:tgtEl>
                                      </p:cBhvr>
                                      <p:to x="100000" y="100000"/>
                                    </p:animScale>
                                    <p:animScale>
                                      <p:cBhvr>
                                        <p:cTn id="25" dur="26">
                                          <p:stCondLst>
                                            <p:cond delay="1642"/>
                                          </p:stCondLst>
                                        </p:cTn>
                                        <p:tgtEl>
                                          <p:spTgt spid="3">
                                            <p:txEl>
                                              <p:pRg st="4" end="4"/>
                                            </p:txEl>
                                          </p:spTgt>
                                        </p:tgtEl>
                                      </p:cBhvr>
                                      <p:to x="100000" y="90000"/>
                                    </p:animScale>
                                    <p:animScale>
                                      <p:cBhvr>
                                        <p:cTn id="26" dur="166" decel="50000">
                                          <p:stCondLst>
                                            <p:cond delay="1668"/>
                                          </p:stCondLst>
                                        </p:cTn>
                                        <p:tgtEl>
                                          <p:spTgt spid="3">
                                            <p:txEl>
                                              <p:pRg st="4" end="4"/>
                                            </p:txEl>
                                          </p:spTgt>
                                        </p:tgtEl>
                                      </p:cBhvr>
                                      <p:to x="100000" y="100000"/>
                                    </p:animScale>
                                    <p:animScale>
                                      <p:cBhvr>
                                        <p:cTn id="27" dur="26">
                                          <p:stCondLst>
                                            <p:cond delay="1808"/>
                                          </p:stCondLst>
                                        </p:cTn>
                                        <p:tgtEl>
                                          <p:spTgt spid="3">
                                            <p:txEl>
                                              <p:pRg st="4" end="4"/>
                                            </p:txEl>
                                          </p:spTgt>
                                        </p:tgtEl>
                                      </p:cBhvr>
                                      <p:to x="100000" y="95000"/>
                                    </p:animScale>
                                    <p:animScale>
                                      <p:cBhvr>
                                        <p:cTn id="28" dur="166" decel="50000">
                                          <p:stCondLst>
                                            <p:cond delay="1834"/>
                                          </p:stCondLst>
                                        </p:cTn>
                                        <p:tgtEl>
                                          <p:spTgt spid="3">
                                            <p:txEl>
                                              <p:pRg st="4" end="4"/>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wipe(down)">
                                      <p:cBhvr>
                                        <p:cTn id="31" dur="580">
                                          <p:stCondLst>
                                            <p:cond delay="0"/>
                                          </p:stCondLst>
                                        </p:cTn>
                                        <p:tgtEl>
                                          <p:spTgt spid="3">
                                            <p:txEl>
                                              <p:pRg st="5" end="5"/>
                                            </p:txEl>
                                          </p:spTgt>
                                        </p:tgtEl>
                                      </p:cBhvr>
                                    </p:animEffect>
                                    <p:anim calcmode="lin" valueType="num">
                                      <p:cBhvr>
                                        <p:cTn id="3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5" end="5"/>
                                            </p:txEl>
                                          </p:spTgt>
                                        </p:tgtEl>
                                      </p:cBhvr>
                                      <p:to x="100000" y="60000"/>
                                    </p:animScale>
                                    <p:animScale>
                                      <p:cBhvr>
                                        <p:cTn id="38" dur="166" decel="50000">
                                          <p:stCondLst>
                                            <p:cond delay="676"/>
                                          </p:stCondLst>
                                        </p:cTn>
                                        <p:tgtEl>
                                          <p:spTgt spid="3">
                                            <p:txEl>
                                              <p:pRg st="5" end="5"/>
                                            </p:txEl>
                                          </p:spTgt>
                                        </p:tgtEl>
                                      </p:cBhvr>
                                      <p:to x="100000" y="100000"/>
                                    </p:animScale>
                                    <p:animScale>
                                      <p:cBhvr>
                                        <p:cTn id="39" dur="26">
                                          <p:stCondLst>
                                            <p:cond delay="1312"/>
                                          </p:stCondLst>
                                        </p:cTn>
                                        <p:tgtEl>
                                          <p:spTgt spid="3">
                                            <p:txEl>
                                              <p:pRg st="5" end="5"/>
                                            </p:txEl>
                                          </p:spTgt>
                                        </p:tgtEl>
                                      </p:cBhvr>
                                      <p:to x="100000" y="80000"/>
                                    </p:animScale>
                                    <p:animScale>
                                      <p:cBhvr>
                                        <p:cTn id="40" dur="166" decel="50000">
                                          <p:stCondLst>
                                            <p:cond delay="1338"/>
                                          </p:stCondLst>
                                        </p:cTn>
                                        <p:tgtEl>
                                          <p:spTgt spid="3">
                                            <p:txEl>
                                              <p:pRg st="5" end="5"/>
                                            </p:txEl>
                                          </p:spTgt>
                                        </p:tgtEl>
                                      </p:cBhvr>
                                      <p:to x="100000" y="100000"/>
                                    </p:animScale>
                                    <p:animScale>
                                      <p:cBhvr>
                                        <p:cTn id="41" dur="26">
                                          <p:stCondLst>
                                            <p:cond delay="1642"/>
                                          </p:stCondLst>
                                        </p:cTn>
                                        <p:tgtEl>
                                          <p:spTgt spid="3">
                                            <p:txEl>
                                              <p:pRg st="5" end="5"/>
                                            </p:txEl>
                                          </p:spTgt>
                                        </p:tgtEl>
                                      </p:cBhvr>
                                      <p:to x="100000" y="90000"/>
                                    </p:animScale>
                                    <p:animScale>
                                      <p:cBhvr>
                                        <p:cTn id="42" dur="166" decel="50000">
                                          <p:stCondLst>
                                            <p:cond delay="1668"/>
                                          </p:stCondLst>
                                        </p:cTn>
                                        <p:tgtEl>
                                          <p:spTgt spid="3">
                                            <p:txEl>
                                              <p:pRg st="5" end="5"/>
                                            </p:txEl>
                                          </p:spTgt>
                                        </p:tgtEl>
                                      </p:cBhvr>
                                      <p:to x="100000" y="100000"/>
                                    </p:animScale>
                                    <p:animScale>
                                      <p:cBhvr>
                                        <p:cTn id="43" dur="26">
                                          <p:stCondLst>
                                            <p:cond delay="1808"/>
                                          </p:stCondLst>
                                        </p:cTn>
                                        <p:tgtEl>
                                          <p:spTgt spid="3">
                                            <p:txEl>
                                              <p:pRg st="5" end="5"/>
                                            </p:txEl>
                                          </p:spTgt>
                                        </p:tgtEl>
                                      </p:cBhvr>
                                      <p:to x="100000" y="95000"/>
                                    </p:animScale>
                                    <p:animScale>
                                      <p:cBhvr>
                                        <p:cTn id="44"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507288" cy="6336704"/>
          </a:xfrm>
        </p:spPr>
        <p:txBody>
          <a:bodyPr>
            <a:normAutofit fontScale="85000" lnSpcReduction="20000"/>
          </a:bodyPr>
          <a:lstStyle/>
          <a:p>
            <a:pPr marL="0" indent="0" algn="ctr">
              <a:buNone/>
            </a:pPr>
            <a:r>
              <a:rPr lang="es-CO" dirty="0" smtClean="0"/>
              <a:t>“El </a:t>
            </a:r>
            <a:r>
              <a:rPr lang="es-CO" dirty="0"/>
              <a:t>hijo de Dios que mantiene “su lámpara encendida”, de ninguna manera será sorprendido por el retorno de Cristo, cómo un ladrón que sorprende en medio de la oscuridad. </a:t>
            </a:r>
            <a:endParaRPr lang="es-CO" dirty="0" smtClean="0"/>
          </a:p>
          <a:p>
            <a:pPr marL="0" indent="0">
              <a:buNone/>
            </a:pPr>
            <a:endParaRPr lang="es-CO" dirty="0"/>
          </a:p>
          <a:p>
            <a:pPr marL="0" indent="0" algn="ctr">
              <a:buNone/>
            </a:pPr>
            <a:r>
              <a:rPr lang="es-CO" dirty="0" smtClean="0"/>
              <a:t>No </a:t>
            </a:r>
            <a:r>
              <a:rPr lang="es-CO" dirty="0"/>
              <a:t>obstante esa luz permanecerá encendida cuando no escasee el combustible, el aceite de oliva, que representa al Espíritu Santo, como el aceite más puro que puede hacer perpetua nuestra luz. </a:t>
            </a:r>
            <a:endParaRPr lang="es-CO" dirty="0" smtClean="0"/>
          </a:p>
          <a:p>
            <a:pPr marL="0" indent="0">
              <a:buNone/>
            </a:pPr>
            <a:endParaRPr lang="es-CO" dirty="0"/>
          </a:p>
          <a:p>
            <a:pPr marL="0" indent="0" algn="ctr">
              <a:buNone/>
            </a:pPr>
            <a:r>
              <a:rPr lang="es-CO" dirty="0" smtClean="0"/>
              <a:t>Elena </a:t>
            </a:r>
            <a:r>
              <a:rPr lang="es-CO" dirty="0"/>
              <a:t>de White comenta sobre la luz y el aceite: </a:t>
            </a:r>
            <a:r>
              <a:rPr lang="es-CO" i="1" dirty="0">
                <a:solidFill>
                  <a:srgbClr val="FF0000"/>
                </a:solidFill>
              </a:rPr>
              <a:t>“Se está extendiendo ahora la última invitación a la cena. La lámpara del alma debiera estar preparada y encendida mediante la provisión del aceite santo. En el nombre del Señor intimo a cada alma a que se aparte ahora de toda iniquidad, para que el día del Señor no la sorprenda como ladrón. La verdad debe ser proclamada en forma clara y definida, pero siempre tal como es en Jesús</a:t>
            </a:r>
            <a:r>
              <a:rPr lang="es-CO" dirty="0" smtClean="0"/>
              <a:t>”.</a:t>
            </a:r>
            <a:endParaRPr lang="es-CO" dirty="0"/>
          </a:p>
        </p:txBody>
      </p:sp>
    </p:spTree>
    <p:extLst>
      <p:ext uri="{BB962C8B-B14F-4D97-AF65-F5344CB8AC3E}">
        <p14:creationId xmlns:p14="http://schemas.microsoft.com/office/powerpoint/2010/main" val="1135294093"/>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10000"/>
          </a:bodyPr>
          <a:lstStyle/>
          <a:p>
            <a:pPr marL="0" indent="0" algn="ctr">
              <a:buNone/>
            </a:pPr>
            <a:r>
              <a:rPr lang="es-CO" dirty="0" smtClean="0"/>
              <a:t>Querido hermano</a:t>
            </a:r>
            <a:r>
              <a:rPr lang="es-CO" dirty="0" smtClean="0"/>
              <a:t> </a:t>
            </a:r>
            <a:r>
              <a:rPr lang="es-CO" dirty="0"/>
              <a:t>(a), ¡mantengamos encendidas nuestras lámparas!, ¡qué la luz de la preparación para retorno de Cristo, brille en nuestra vida!, “ahora es el momento de prepararnos para la venida de nuestro Señor</a:t>
            </a:r>
            <a:r>
              <a:rPr lang="es-CO" dirty="0" smtClean="0"/>
              <a:t>.</a:t>
            </a:r>
          </a:p>
          <a:p>
            <a:pPr marL="0" indent="0" algn="ctr">
              <a:buNone/>
            </a:pPr>
            <a:r>
              <a:rPr lang="es-CO" dirty="0" smtClean="0"/>
              <a:t> </a:t>
            </a:r>
            <a:r>
              <a:rPr lang="es-CO" i="1" dirty="0">
                <a:solidFill>
                  <a:srgbClr val="FF0000"/>
                </a:solidFill>
              </a:rPr>
              <a:t>La preparación para salir a su encuentro no puede lograrse en un momento. En preparación para esta solemne escena, debiéramos esperar en actitud vigilante y velar, combinando todo ello con trabajo ferviente. </a:t>
            </a:r>
            <a:r>
              <a:rPr lang="es-CO" i="1" dirty="0" smtClean="0">
                <a:solidFill>
                  <a:srgbClr val="FF0000"/>
                </a:solidFill>
              </a:rPr>
              <a:t>Así </a:t>
            </a:r>
            <a:r>
              <a:rPr lang="es-CO" i="1" dirty="0">
                <a:solidFill>
                  <a:srgbClr val="FF0000"/>
                </a:solidFill>
              </a:rPr>
              <a:t>glorifican a Dios sus hijos</a:t>
            </a:r>
            <a:r>
              <a:rPr lang="es-CO" i="1" dirty="0" smtClean="0">
                <a:solidFill>
                  <a:srgbClr val="FF0000"/>
                </a:solidFill>
              </a:rPr>
              <a:t>.</a:t>
            </a:r>
          </a:p>
          <a:p>
            <a:pPr marL="0" indent="0" algn="ctr">
              <a:buNone/>
            </a:pPr>
            <a:r>
              <a:rPr lang="es-CO" dirty="0" smtClean="0"/>
              <a:t> </a:t>
            </a:r>
            <a:r>
              <a:rPr lang="es-CO" dirty="0"/>
              <a:t>En medio de las agitadas escenas de la vida, se oirán sus voces pronunciando palabras de ánimo, fe y esperanza. Todo lo que tienen y son está consagrado al servicio del Maestro</a:t>
            </a:r>
            <a:r>
              <a:rPr lang="es-CO" dirty="0" smtClean="0"/>
              <a:t>…”.</a:t>
            </a:r>
            <a:endParaRPr lang="es-CO" dirty="0"/>
          </a:p>
        </p:txBody>
      </p:sp>
    </p:spTree>
    <p:extLst>
      <p:ext uri="{BB962C8B-B14F-4D97-AF65-F5344CB8AC3E}">
        <p14:creationId xmlns:p14="http://schemas.microsoft.com/office/powerpoint/2010/main" val="2728900912"/>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15816" y="2636912"/>
            <a:ext cx="2736304" cy="3489251"/>
          </a:xfrm>
        </p:spPr>
        <p:txBody>
          <a:bodyPr>
            <a:noAutofit/>
          </a:bodyPr>
          <a:lstStyle/>
          <a:p>
            <a:pPr marL="0" indent="0" algn="ctr">
              <a:buNone/>
            </a:pPr>
            <a:r>
              <a:rPr lang="es-CO" sz="2400" dirty="0" smtClean="0"/>
              <a:t> </a:t>
            </a:r>
            <a:r>
              <a:rPr lang="es-CO" sz="2400" dirty="0"/>
              <a:t>“Gran poder debe asistir al mensaje de la segunda aparición de Cristo. No debemos descansar hasta ver muchas almas convertidas a la bendita esperanza del regreso del Señor. </a:t>
            </a:r>
          </a:p>
        </p:txBody>
      </p:sp>
      <p:sp>
        <p:nvSpPr>
          <p:cNvPr id="4" name="3 Rectángulo"/>
          <p:cNvSpPr/>
          <p:nvPr/>
        </p:nvSpPr>
        <p:spPr>
          <a:xfrm>
            <a:off x="251520" y="332656"/>
            <a:ext cx="6336704" cy="1938992"/>
          </a:xfrm>
          <a:prstGeom prst="rect">
            <a:avLst/>
          </a:prstGeom>
        </p:spPr>
        <p:txBody>
          <a:bodyPr wrap="square">
            <a:spAutoFit/>
          </a:bodyPr>
          <a:lstStyle/>
          <a:p>
            <a:pPr algn="ctr"/>
            <a:r>
              <a:rPr lang="es-CO" sz="2400" dirty="0"/>
              <a:t>Cada mañana carguemos nuestras lámparas con el más puro aceite, de tal forma que la luz se encienda y no se apague. Con la luz encendida tenemos asegurada nuestra vida y el poder para compartirla:</a:t>
            </a:r>
          </a:p>
        </p:txBody>
      </p:sp>
      <p:pic>
        <p:nvPicPr>
          <p:cNvPr id="2050" name="Picture 2" descr="https://encrypted-tbn3.gstatic.com/images?q=tbn:ANd9GcQE9wzcD0LHaZkJ8QvStfA6uaNyH_nBo19FCHLu5CoTkkxMvn9qVzyy5l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332656"/>
            <a:ext cx="2088232" cy="18002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ncrypted-tbn3.gstatic.com/images?q=tbn:ANd9GcRNsb3A49ifT2_yt_Y_5lyO4Kd-6qhklRTNBMvQ4Pt7BOA68wOiBweeiisQ">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2780928"/>
            <a:ext cx="2736304" cy="294853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encrypted-tbn2.gstatic.com/images?q=tbn:ANd9GcSY_XzXCagJHzrQNN35YIZdiF8uUpjlqUXGqSDizL_qjJ8iGuIztIBXBa0">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96136" y="2780928"/>
            <a:ext cx="3096344" cy="2948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61161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2"/>
                                        </p:tgtEl>
                                        <p:attrNameLst>
                                          <p:attrName>style.visibility</p:attrName>
                                        </p:attrNameLst>
                                      </p:cBhvr>
                                      <p:to>
                                        <p:strVal val="visible"/>
                                      </p:to>
                                    </p:set>
                                    <p:animEffect transition="in" filter="wipe(down)">
                                      <p:cBhvr>
                                        <p:cTn id="23" dur="580">
                                          <p:stCondLst>
                                            <p:cond delay="0"/>
                                          </p:stCondLst>
                                        </p:cTn>
                                        <p:tgtEl>
                                          <p:spTgt spid="2052"/>
                                        </p:tgtEl>
                                      </p:cBhvr>
                                    </p:animEffect>
                                    <p:anim calcmode="lin" valueType="num">
                                      <p:cBhvr>
                                        <p:cTn id="24"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2"/>
                                        </p:tgtEl>
                                      </p:cBhvr>
                                      <p:to x="100000" y="60000"/>
                                    </p:animScale>
                                    <p:animScale>
                                      <p:cBhvr>
                                        <p:cTn id="30" dur="166" decel="50000">
                                          <p:stCondLst>
                                            <p:cond delay="676"/>
                                          </p:stCondLst>
                                        </p:cTn>
                                        <p:tgtEl>
                                          <p:spTgt spid="2052"/>
                                        </p:tgtEl>
                                      </p:cBhvr>
                                      <p:to x="100000" y="100000"/>
                                    </p:animScale>
                                    <p:animScale>
                                      <p:cBhvr>
                                        <p:cTn id="31" dur="26">
                                          <p:stCondLst>
                                            <p:cond delay="1312"/>
                                          </p:stCondLst>
                                        </p:cTn>
                                        <p:tgtEl>
                                          <p:spTgt spid="2052"/>
                                        </p:tgtEl>
                                      </p:cBhvr>
                                      <p:to x="100000" y="80000"/>
                                    </p:animScale>
                                    <p:animScale>
                                      <p:cBhvr>
                                        <p:cTn id="32" dur="166" decel="50000">
                                          <p:stCondLst>
                                            <p:cond delay="1338"/>
                                          </p:stCondLst>
                                        </p:cTn>
                                        <p:tgtEl>
                                          <p:spTgt spid="2052"/>
                                        </p:tgtEl>
                                      </p:cBhvr>
                                      <p:to x="100000" y="100000"/>
                                    </p:animScale>
                                    <p:animScale>
                                      <p:cBhvr>
                                        <p:cTn id="33" dur="26">
                                          <p:stCondLst>
                                            <p:cond delay="1642"/>
                                          </p:stCondLst>
                                        </p:cTn>
                                        <p:tgtEl>
                                          <p:spTgt spid="2052"/>
                                        </p:tgtEl>
                                      </p:cBhvr>
                                      <p:to x="100000" y="90000"/>
                                    </p:animScale>
                                    <p:animScale>
                                      <p:cBhvr>
                                        <p:cTn id="34" dur="166" decel="50000">
                                          <p:stCondLst>
                                            <p:cond delay="1668"/>
                                          </p:stCondLst>
                                        </p:cTn>
                                        <p:tgtEl>
                                          <p:spTgt spid="2052"/>
                                        </p:tgtEl>
                                      </p:cBhvr>
                                      <p:to x="100000" y="100000"/>
                                    </p:animScale>
                                    <p:animScale>
                                      <p:cBhvr>
                                        <p:cTn id="35" dur="26">
                                          <p:stCondLst>
                                            <p:cond delay="1808"/>
                                          </p:stCondLst>
                                        </p:cTn>
                                        <p:tgtEl>
                                          <p:spTgt spid="2052"/>
                                        </p:tgtEl>
                                      </p:cBhvr>
                                      <p:to x="100000" y="95000"/>
                                    </p:animScale>
                                    <p:animScale>
                                      <p:cBhvr>
                                        <p:cTn id="36" dur="166" decel="50000">
                                          <p:stCondLst>
                                            <p:cond delay="1834"/>
                                          </p:stCondLst>
                                        </p:cTn>
                                        <p:tgtEl>
                                          <p:spTgt spid="2052"/>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054"/>
                                        </p:tgtEl>
                                        <p:attrNameLst>
                                          <p:attrName>style.visibility</p:attrName>
                                        </p:attrNameLst>
                                      </p:cBhvr>
                                      <p:to>
                                        <p:strVal val="visible"/>
                                      </p:to>
                                    </p:set>
                                    <p:animEffect transition="in" filter="wipe(down)">
                                      <p:cBhvr>
                                        <p:cTn id="39" dur="580">
                                          <p:stCondLst>
                                            <p:cond delay="0"/>
                                          </p:stCondLst>
                                        </p:cTn>
                                        <p:tgtEl>
                                          <p:spTgt spid="2054"/>
                                        </p:tgtEl>
                                      </p:cBhvr>
                                    </p:animEffect>
                                    <p:anim calcmode="lin" valueType="num">
                                      <p:cBhvr>
                                        <p:cTn id="40" dur="1822" tmFilter="0,0; 0.14,0.36; 0.43,0.73; 0.71,0.91; 1.0,1.0">
                                          <p:stCondLst>
                                            <p:cond delay="0"/>
                                          </p:stCondLst>
                                        </p:cTn>
                                        <p:tgtEl>
                                          <p:spTgt spid="205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05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05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05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054"/>
                                        </p:tgtEl>
                                        <p:attrNameLst>
                                          <p:attrName>ppt_y</p:attrName>
                                        </p:attrNameLst>
                                      </p:cBhvr>
                                      <p:tavLst>
                                        <p:tav tm="0" fmla="#ppt_y-sin(pi*$)/81">
                                          <p:val>
                                            <p:fltVal val="0"/>
                                          </p:val>
                                        </p:tav>
                                        <p:tav tm="100000">
                                          <p:val>
                                            <p:fltVal val="1"/>
                                          </p:val>
                                        </p:tav>
                                      </p:tavLst>
                                    </p:anim>
                                    <p:animScale>
                                      <p:cBhvr>
                                        <p:cTn id="45" dur="26">
                                          <p:stCondLst>
                                            <p:cond delay="650"/>
                                          </p:stCondLst>
                                        </p:cTn>
                                        <p:tgtEl>
                                          <p:spTgt spid="2054"/>
                                        </p:tgtEl>
                                      </p:cBhvr>
                                      <p:to x="100000" y="60000"/>
                                    </p:animScale>
                                    <p:animScale>
                                      <p:cBhvr>
                                        <p:cTn id="46" dur="166" decel="50000">
                                          <p:stCondLst>
                                            <p:cond delay="676"/>
                                          </p:stCondLst>
                                        </p:cTn>
                                        <p:tgtEl>
                                          <p:spTgt spid="2054"/>
                                        </p:tgtEl>
                                      </p:cBhvr>
                                      <p:to x="100000" y="100000"/>
                                    </p:animScale>
                                    <p:animScale>
                                      <p:cBhvr>
                                        <p:cTn id="47" dur="26">
                                          <p:stCondLst>
                                            <p:cond delay="1312"/>
                                          </p:stCondLst>
                                        </p:cTn>
                                        <p:tgtEl>
                                          <p:spTgt spid="2054"/>
                                        </p:tgtEl>
                                      </p:cBhvr>
                                      <p:to x="100000" y="80000"/>
                                    </p:animScale>
                                    <p:animScale>
                                      <p:cBhvr>
                                        <p:cTn id="48" dur="166" decel="50000">
                                          <p:stCondLst>
                                            <p:cond delay="1338"/>
                                          </p:stCondLst>
                                        </p:cTn>
                                        <p:tgtEl>
                                          <p:spTgt spid="2054"/>
                                        </p:tgtEl>
                                      </p:cBhvr>
                                      <p:to x="100000" y="100000"/>
                                    </p:animScale>
                                    <p:animScale>
                                      <p:cBhvr>
                                        <p:cTn id="49" dur="26">
                                          <p:stCondLst>
                                            <p:cond delay="1642"/>
                                          </p:stCondLst>
                                        </p:cTn>
                                        <p:tgtEl>
                                          <p:spTgt spid="2054"/>
                                        </p:tgtEl>
                                      </p:cBhvr>
                                      <p:to x="100000" y="90000"/>
                                    </p:animScale>
                                    <p:animScale>
                                      <p:cBhvr>
                                        <p:cTn id="50" dur="166" decel="50000">
                                          <p:stCondLst>
                                            <p:cond delay="1668"/>
                                          </p:stCondLst>
                                        </p:cTn>
                                        <p:tgtEl>
                                          <p:spTgt spid="2054"/>
                                        </p:tgtEl>
                                      </p:cBhvr>
                                      <p:to x="100000" y="100000"/>
                                    </p:animScale>
                                    <p:animScale>
                                      <p:cBhvr>
                                        <p:cTn id="51" dur="26">
                                          <p:stCondLst>
                                            <p:cond delay="1808"/>
                                          </p:stCondLst>
                                        </p:cTn>
                                        <p:tgtEl>
                                          <p:spTgt spid="2054"/>
                                        </p:tgtEl>
                                      </p:cBhvr>
                                      <p:to x="100000" y="95000"/>
                                    </p:animScale>
                                    <p:animScale>
                                      <p:cBhvr>
                                        <p:cTn id="52" dur="166" decel="50000">
                                          <p:stCondLst>
                                            <p:cond delay="1834"/>
                                          </p:stCondLst>
                                        </p:cTn>
                                        <p:tgtEl>
                                          <p:spTgt spid="205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336704"/>
          </a:xfrm>
        </p:spPr>
        <p:txBody>
          <a:bodyPr>
            <a:normAutofit fontScale="85000" lnSpcReduction="10000"/>
          </a:bodyPr>
          <a:lstStyle/>
          <a:p>
            <a:pPr marL="0" indent="0" algn="ctr">
              <a:buNone/>
            </a:pPr>
            <a:r>
              <a:rPr lang="es-CO" dirty="0"/>
              <a:t>En los días de los apóstoles el mensaje que ellos llevaron produjo una verdadera obra, convirtiendo las almas de los ídolos para servir al Dios viviente. </a:t>
            </a:r>
            <a:endParaRPr lang="es-CO" dirty="0" smtClean="0"/>
          </a:p>
          <a:p>
            <a:pPr marL="0" indent="0" algn="ctr">
              <a:buNone/>
            </a:pPr>
            <a:r>
              <a:rPr lang="es-CO" dirty="0" smtClean="0"/>
              <a:t>La </a:t>
            </a:r>
            <a:r>
              <a:rPr lang="es-CO" dirty="0"/>
              <a:t>obra que tenemos que realizar hoy es igualmente real, y la verdad es igualmente verdadera; sólo que ahora debemos dar el mensaje con mucho más fervor ya que la venida del Señor está más </a:t>
            </a:r>
            <a:r>
              <a:rPr lang="es-CO" dirty="0" smtClean="0"/>
              <a:t>cerca</a:t>
            </a:r>
            <a:r>
              <a:rPr lang="es-CO" dirty="0"/>
              <a:t> </a:t>
            </a:r>
            <a:r>
              <a:rPr lang="es-CO" dirty="0" smtClean="0"/>
              <a:t>que entonces.</a:t>
            </a:r>
          </a:p>
          <a:p>
            <a:pPr marL="0" indent="0" algn="ctr">
              <a:buNone/>
            </a:pPr>
            <a:r>
              <a:rPr lang="es-CO" dirty="0" smtClean="0"/>
              <a:t>El </a:t>
            </a:r>
            <a:r>
              <a:rPr lang="es-CO" dirty="0"/>
              <a:t>mensaje para este tiempo es positivo, sencillo y de la más profunda importancia. Debemos obrar como hombres y mujeres que lo creemos. Esperar, vigilar, trabajar, orar, amonestar al mundo: he aquí nuestra obra</a:t>
            </a:r>
            <a:r>
              <a:rPr lang="es-CO" dirty="0" smtClean="0"/>
              <a:t>”.</a:t>
            </a:r>
          </a:p>
          <a:p>
            <a:pPr marL="0" indent="0" algn="ctr">
              <a:buNone/>
            </a:pPr>
            <a:endParaRPr lang="es-CO" dirty="0" smtClean="0"/>
          </a:p>
          <a:p>
            <a:pPr marL="0" indent="0" algn="ctr">
              <a:buNone/>
            </a:pPr>
            <a:r>
              <a:rPr lang="es-CO" b="1" i="1" dirty="0" smtClean="0">
                <a:solidFill>
                  <a:srgbClr val="FF0000"/>
                </a:solidFill>
              </a:rPr>
              <a:t>Mi oración es que Dios extienda sobre cada uno de nosotros su gracia, y nos ayude para que nuestras lámparas brillen cada día más, y más, en el nombre de Cristo Jesús. Amen</a:t>
            </a:r>
            <a:r>
              <a:rPr lang="es-CO" b="1" i="1" smtClean="0">
                <a:solidFill>
                  <a:srgbClr val="FF0000"/>
                </a:solidFill>
              </a:rPr>
              <a:t>. </a:t>
            </a:r>
            <a:endParaRPr lang="es-CO" b="1" i="1" dirty="0">
              <a:solidFill>
                <a:srgbClr val="FF0000"/>
              </a:solidFill>
            </a:endParaRPr>
          </a:p>
        </p:txBody>
      </p:sp>
    </p:spTree>
    <p:extLst>
      <p:ext uri="{BB962C8B-B14F-4D97-AF65-F5344CB8AC3E}">
        <p14:creationId xmlns:p14="http://schemas.microsoft.com/office/powerpoint/2010/main" val="189321430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497</TotalTime>
  <Words>1552</Words>
  <Application>Microsoft Office PowerPoint</Application>
  <PresentationFormat>Presentación en pantalla (4:3)</PresentationFormat>
  <Paragraphs>59</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MANTENED       LA LUZ ENCENDIDA</vt:lpstr>
      <vt:lpstr>Presentación de PowerPoint</vt:lpstr>
      <vt:lpstr>¿Qué representan, el aceite y las lámparas?</vt:lpstr>
      <vt:lpstr>Además de los ministros, ¿Quiénes otros son llamados a ser llenos del Espíritu Santo para alumbrar al mundo?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LUZ ENCENDIDA</dc:title>
  <dc:creator>FAMILIA FIERRO CH</dc:creator>
  <cp:lastModifiedBy>FAMILIA FIERRO CH</cp:lastModifiedBy>
  <cp:revision>50</cp:revision>
  <dcterms:created xsi:type="dcterms:W3CDTF">2012-11-26T14:26:28Z</dcterms:created>
  <dcterms:modified xsi:type="dcterms:W3CDTF">2013-11-30T01:32:43Z</dcterms:modified>
</cp:coreProperties>
</file>